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6"/>
  </p:notesMasterIdLst>
  <p:sldIdLst>
    <p:sldId id="344" r:id="rId2"/>
    <p:sldId id="260" r:id="rId3"/>
    <p:sldId id="431" r:id="rId4"/>
    <p:sldId id="321" r:id="rId5"/>
    <p:sldId id="395" r:id="rId6"/>
    <p:sldId id="396" r:id="rId7"/>
    <p:sldId id="383" r:id="rId8"/>
    <p:sldId id="384" r:id="rId9"/>
    <p:sldId id="320" r:id="rId10"/>
    <p:sldId id="346" r:id="rId11"/>
    <p:sldId id="323" r:id="rId12"/>
    <p:sldId id="348" r:id="rId13"/>
    <p:sldId id="405" r:id="rId14"/>
    <p:sldId id="403" r:id="rId15"/>
    <p:sldId id="404" r:id="rId16"/>
    <p:sldId id="420" r:id="rId17"/>
    <p:sldId id="331" r:id="rId18"/>
    <p:sldId id="351" r:id="rId19"/>
    <p:sldId id="332" r:id="rId20"/>
    <p:sldId id="349" r:id="rId21"/>
    <p:sldId id="342" r:id="rId22"/>
    <p:sldId id="410" r:id="rId23"/>
    <p:sldId id="411" r:id="rId24"/>
    <p:sldId id="406" r:id="rId25"/>
    <p:sldId id="417" r:id="rId26"/>
    <p:sldId id="418" r:id="rId27"/>
    <p:sldId id="419" r:id="rId28"/>
    <p:sldId id="414" r:id="rId29"/>
    <p:sldId id="421" r:id="rId30"/>
    <p:sldId id="432" r:id="rId31"/>
    <p:sldId id="433" r:id="rId32"/>
    <p:sldId id="435" r:id="rId33"/>
    <p:sldId id="434" r:id="rId34"/>
    <p:sldId id="386" r:id="rId35"/>
    <p:sldId id="422" r:id="rId36"/>
    <p:sldId id="388" r:id="rId37"/>
    <p:sldId id="389" r:id="rId38"/>
    <p:sldId id="390" r:id="rId39"/>
    <p:sldId id="391" r:id="rId40"/>
    <p:sldId id="392" r:id="rId41"/>
    <p:sldId id="393" r:id="rId42"/>
    <p:sldId id="335" r:id="rId43"/>
    <p:sldId id="350" r:id="rId44"/>
    <p:sldId id="343" r:id="rId45"/>
    <p:sldId id="423" r:id="rId46"/>
    <p:sldId id="424" r:id="rId47"/>
    <p:sldId id="425" r:id="rId48"/>
    <p:sldId id="426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407" r:id="rId57"/>
    <p:sldId id="361" r:id="rId58"/>
    <p:sldId id="362" r:id="rId59"/>
    <p:sldId id="363" r:id="rId60"/>
    <p:sldId id="364" r:id="rId61"/>
    <p:sldId id="382" r:id="rId62"/>
    <p:sldId id="415" r:id="rId63"/>
    <p:sldId id="416" r:id="rId64"/>
    <p:sldId id="430" r:id="rId65"/>
  </p:sldIdLst>
  <p:sldSz cx="9144000" cy="6858000" type="screen4x3"/>
  <p:notesSz cx="7099300" cy="10234613"/>
  <p:custDataLst>
    <p:tags r:id="rId67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6327" autoAdjust="0"/>
  </p:normalViewPr>
  <p:slideViewPr>
    <p:cSldViewPr>
      <p:cViewPr varScale="1">
        <p:scale>
          <a:sx n="104" d="100"/>
          <a:sy n="104" d="100"/>
        </p:scale>
        <p:origin x="753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6.wmf"/><Relationship Id="rId7" Type="http://schemas.openxmlformats.org/officeDocument/2006/relationships/image" Target="../media/image140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10" Type="http://schemas.openxmlformats.org/officeDocument/2006/relationships/image" Target="../media/image143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4" Type="http://schemas.openxmlformats.org/officeDocument/2006/relationships/image" Target="../media/image16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4" Type="http://schemas.openxmlformats.org/officeDocument/2006/relationships/image" Target="../media/image16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7" Type="http://schemas.openxmlformats.org/officeDocument/2006/relationships/image" Target="../media/image182.wmf"/><Relationship Id="rId2" Type="http://schemas.openxmlformats.org/officeDocument/2006/relationships/image" Target="../media/image178.wmf"/><Relationship Id="rId1" Type="http://schemas.openxmlformats.org/officeDocument/2006/relationships/image" Target="../media/image53.wmf"/><Relationship Id="rId6" Type="http://schemas.openxmlformats.org/officeDocument/2006/relationships/image" Target="../media/image181.wmf"/><Relationship Id="rId5" Type="http://schemas.openxmlformats.org/officeDocument/2006/relationships/image" Target="../media/image48.wmf"/><Relationship Id="rId4" Type="http://schemas.openxmlformats.org/officeDocument/2006/relationships/image" Target="../media/image18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4" Type="http://schemas.openxmlformats.org/officeDocument/2006/relationships/image" Target="../media/image19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8.wmf"/><Relationship Id="rId7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C63B7250-9D47-466E-9AA1-5EB41247429E}" type="datetimeFigureOut">
              <a:rPr lang="ar-SA" smtClean="0"/>
              <a:pPr/>
              <a:t>01/07/1440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51A782A4-3718-4EE4-B187-355C1355CAC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5973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2017-2018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image" Target="../media/image21.jpeg"/><Relationship Id="rId7" Type="http://schemas.openxmlformats.org/officeDocument/2006/relationships/image" Target="../media/image27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jpe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7.wmf"/><Relationship Id="rId3" Type="http://schemas.openxmlformats.org/officeDocument/2006/relationships/image" Target="../media/image41.png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21" Type="http://schemas.openxmlformats.org/officeDocument/2006/relationships/image" Target="../media/image51.wmf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50.wmf"/><Relationship Id="rId4" Type="http://schemas.openxmlformats.org/officeDocument/2006/relationships/image" Target="../media/image46.wmf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3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image" Target="../media/image60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62.jpeg"/><Relationship Id="rId9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2.jpe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jpeg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51.bin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0.wmf"/><Relationship Id="rId4" Type="http://schemas.openxmlformats.org/officeDocument/2006/relationships/image" Target="../media/image73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7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73.jpeg"/><Relationship Id="rId4" Type="http://schemas.openxmlformats.org/officeDocument/2006/relationships/image" Target="../media/image74.wmf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83.png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7.w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2.wmf"/><Relationship Id="rId10" Type="http://schemas.openxmlformats.org/officeDocument/2006/relationships/image" Target="../media/image101.jpe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11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09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7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23.wmf"/><Relationship Id="rId3" Type="http://schemas.openxmlformats.org/officeDocument/2006/relationships/image" Target="../media/image101.jpe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2.wmf"/><Relationship Id="rId5" Type="http://schemas.openxmlformats.org/officeDocument/2006/relationships/image" Target="../media/image120.w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7.jpeg"/><Relationship Id="rId14" Type="http://schemas.openxmlformats.org/officeDocument/2006/relationships/oleObject" Target="../embeddings/oleObject9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31.wmf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27.jpeg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3.jpeg"/><Relationship Id="rId11" Type="http://schemas.openxmlformats.org/officeDocument/2006/relationships/image" Target="../media/image130.wmf"/><Relationship Id="rId5" Type="http://schemas.openxmlformats.org/officeDocument/2006/relationships/image" Target="../media/image126.jpeg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128.wmf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13.bin"/><Relationship Id="rId3" Type="http://schemas.openxmlformats.org/officeDocument/2006/relationships/image" Target="../media/image127.jpeg"/><Relationship Id="rId21" Type="http://schemas.openxmlformats.org/officeDocument/2006/relationships/image" Target="../media/image142.wmf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Produce.av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7.jpeg"/><Relationship Id="rId4" Type="http://schemas.openxmlformats.org/officeDocument/2006/relationships/image" Target="../media/image154.wmf"/><Relationship Id="rId9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oleObject" Target="../embeddings/oleObject119.bin"/><Relationship Id="rId7" Type="http://schemas.openxmlformats.org/officeDocument/2006/relationships/image" Target="../media/image13.jpeg"/><Relationship Id="rId12" Type="http://schemas.openxmlformats.org/officeDocument/2006/relationships/image" Target="../media/image1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9.wmf"/><Relationship Id="rId11" Type="http://schemas.openxmlformats.org/officeDocument/2006/relationships/image" Target="../media/image161.wmf"/><Relationship Id="rId5" Type="http://schemas.openxmlformats.org/officeDocument/2006/relationships/oleObject" Target="../embeddings/oleObject120.bin"/><Relationship Id="rId10" Type="http://schemas.openxmlformats.org/officeDocument/2006/relationships/oleObject" Target="../embeddings/oleObject122.bin"/><Relationship Id="rId4" Type="http://schemas.openxmlformats.org/officeDocument/2006/relationships/image" Target="../media/image158.wmf"/><Relationship Id="rId9" Type="http://schemas.openxmlformats.org/officeDocument/2006/relationships/image" Target="../media/image160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3.wmf"/><Relationship Id="rId11" Type="http://schemas.openxmlformats.org/officeDocument/2006/relationships/image" Target="../media/image165.w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62.wmf"/><Relationship Id="rId9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3.jpeg"/><Relationship Id="rId7" Type="http://schemas.openxmlformats.org/officeDocument/2006/relationships/image" Target="../media/image167.wmf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8.bin"/><Relationship Id="rId11" Type="http://schemas.openxmlformats.org/officeDocument/2006/relationships/oleObject" Target="../embeddings/oleObject130.bin"/><Relationship Id="rId5" Type="http://schemas.openxmlformats.org/officeDocument/2006/relationships/image" Target="../media/image166.wmf"/><Relationship Id="rId10" Type="http://schemas.openxmlformats.org/officeDocument/2006/relationships/image" Target="../media/image168.wmf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3.jpe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170.wmf"/><Relationship Id="rId10" Type="http://schemas.openxmlformats.org/officeDocument/2006/relationships/image" Target="../media/image172.wmf"/><Relationship Id="rId4" Type="http://schemas.openxmlformats.org/officeDocument/2006/relationships/oleObject" Target="../embeddings/oleObject131.bin"/><Relationship Id="rId9" Type="http://schemas.openxmlformats.org/officeDocument/2006/relationships/oleObject" Target="../embeddings/oleObject13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4.bin"/><Relationship Id="rId7" Type="http://schemas.openxmlformats.org/officeDocument/2006/relationships/image" Target="../media/image174.wmf"/><Relationship Id="rId12" Type="http://schemas.openxmlformats.org/officeDocument/2006/relationships/image" Target="../media/image1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7.bin"/><Relationship Id="rId5" Type="http://schemas.openxmlformats.org/officeDocument/2006/relationships/image" Target="../media/image13.jpeg"/><Relationship Id="rId10" Type="http://schemas.openxmlformats.org/officeDocument/2006/relationships/image" Target="../media/image175.wmf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7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2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80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8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61.jpeg"/><Relationship Id="rId7" Type="http://schemas.openxmlformats.org/officeDocument/2006/relationships/image" Target="../media/image184.wmf"/><Relationship Id="rId12" Type="http://schemas.openxmlformats.org/officeDocument/2006/relationships/image" Target="../media/image1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7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183.wmf"/><Relationship Id="rId10" Type="http://schemas.openxmlformats.org/officeDocument/2006/relationships/image" Target="../media/image187.jpeg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85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3" Type="http://schemas.openxmlformats.org/officeDocument/2006/relationships/image" Target="../media/image61.jpeg"/><Relationship Id="rId7" Type="http://schemas.openxmlformats.org/officeDocument/2006/relationships/image" Target="../media/image189.wmf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1.bin"/><Relationship Id="rId11" Type="http://schemas.openxmlformats.org/officeDocument/2006/relationships/oleObject" Target="../embeddings/oleObject153.bin"/><Relationship Id="rId5" Type="http://schemas.openxmlformats.org/officeDocument/2006/relationships/image" Target="../media/image188.wmf"/><Relationship Id="rId10" Type="http://schemas.openxmlformats.org/officeDocument/2006/relationships/image" Target="../media/image187.jpeg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9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7.jpeg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5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7.jpeg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55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5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0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01.wmf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203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5.bin"/><Relationship Id="rId7" Type="http://schemas.openxmlformats.org/officeDocument/2006/relationships/slide" Target="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wmf"/><Relationship Id="rId3" Type="http://schemas.openxmlformats.org/officeDocument/2006/relationships/image" Target="../media/image13.jpe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56532" cy="2643206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منظمات الجهد المستمر 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ar-SY" b="1" dirty="0">
                <a:solidFill>
                  <a:srgbClr val="FF0000"/>
                </a:solidFill>
              </a:rPr>
              <a:t>مقطعات الجهد المستمر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Voltage Regulators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Choppers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36EE8915-0BB4-4EAB-AA92-E2A86C57717B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08575" y="4133850"/>
          <a:ext cx="244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1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133850"/>
                        <a:ext cx="244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صورة 14" descr="power2_fig3_1off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سهم لأعلى 18"/>
          <p:cNvSpPr/>
          <p:nvPr/>
        </p:nvSpPr>
        <p:spPr>
          <a:xfrm>
            <a:off x="1785918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348288" y="5032375"/>
          <a:ext cx="1970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2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5032375"/>
                        <a:ext cx="1970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660900" y="5929313"/>
          <a:ext cx="33432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3" name="Equation" r:id="rId10" imgW="1422360" imgH="228600" progId="Equation.DSMT4">
                  <p:embed/>
                </p:oleObj>
              </mc:Choice>
              <mc:Fallback>
                <p:oleObj name="Equation" r:id="rId10" imgW="14223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929313"/>
                        <a:ext cx="33432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3"/>
          <p:cNvGraphicFramePr>
            <a:graphicFrameLocks noChangeAspect="1"/>
          </p:cNvGraphicFramePr>
          <p:nvPr/>
        </p:nvGraphicFramePr>
        <p:xfrm>
          <a:off x="5529263" y="3327400"/>
          <a:ext cx="16081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4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3327400"/>
                        <a:ext cx="16081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4714876" y="3603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24930" name="Object 3"/>
          <p:cNvGraphicFramePr>
            <a:graphicFrameLocks noChangeAspect="1"/>
          </p:cNvGraphicFramePr>
          <p:nvPr/>
        </p:nvGraphicFramePr>
        <p:xfrm>
          <a:off x="4891088" y="1003304"/>
          <a:ext cx="2981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9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003304"/>
                        <a:ext cx="29813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572000" y="3643314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786314" y="4143380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0" name="Equation" r:id="rId5" imgW="1231560" imgH="393480" progId="Equation.DSMT4">
                  <p:embed/>
                </p:oleObj>
              </mc:Choice>
              <mc:Fallback>
                <p:oleObj name="Equation" r:id="rId5" imgW="1231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4143380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368132" y="200024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1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132" y="200024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2643182"/>
            <a:ext cx="4643470" cy="954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928926" y="5286388"/>
            <a:ext cx="592935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بما أن الجهد الوسطي والتيار الوسطي متوافقين في الاتجاه يسمى هذا المنظم بالمنظم وحيد الربع</a:t>
            </a:r>
          </a:p>
        </p:txBody>
      </p:sp>
      <p:cxnSp>
        <p:nvCxnSpPr>
          <p:cNvPr id="20" name="رابط كسهم مستقيم 19"/>
          <p:cNvCxnSpPr/>
          <p:nvPr/>
        </p:nvCxnSpPr>
        <p:spPr>
          <a:xfrm flipH="1">
            <a:off x="3347864" y="1412776"/>
            <a:ext cx="1224136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مستطيل 18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0" name="مستطيل 19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1" name="رابط كسهم مستقيم 20"/>
          <p:cNvCxnSpPr>
            <a:stCxn id="19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1214414" y="3127716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3" name="عنصر نائب للتاريخ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4" name="عنصر نائب لرقم الشريحة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/>
          </a:p>
        </p:txBody>
      </p:sp>
      <p:sp>
        <p:nvSpPr>
          <p:cNvPr id="45" name="عنصر نائب للتذييل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  <p:sp>
        <p:nvSpPr>
          <p:cNvPr id="46" name="مربع نص 4">
            <a:extLst>
              <a:ext uri="{FF2B5EF4-FFF2-40B4-BE49-F238E27FC236}">
                <a16:creationId xmlns:a16="http://schemas.microsoft.com/office/drawing/2014/main" id="{5F6D4EC6-08BF-4DEE-97B6-540A1B05C413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تذبذب تيار الحمولة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الأعظمي: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5C3731E-6E77-424F-9C9C-299C0F0E8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035694"/>
              </p:ext>
            </p:extLst>
          </p:nvPr>
        </p:nvGraphicFramePr>
        <p:xfrm>
          <a:off x="4337818" y="923431"/>
          <a:ext cx="3930674" cy="12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2" name="Equation" r:id="rId5" imgW="2108160" imgH="647640" progId="Equation.DSMT4">
                  <p:embed/>
                </p:oleObj>
              </mc:Choice>
              <mc:Fallback>
                <p:oleObj name="Equation" r:id="rId5" imgW="2108160" imgH="647640" progId="Equation.DSMT4">
                  <p:embed/>
                  <p:pic>
                    <p:nvPicPr>
                      <p:cNvPr id="272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818" y="923431"/>
                        <a:ext cx="3930674" cy="12091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">
            <a:extLst>
              <a:ext uri="{FF2B5EF4-FFF2-40B4-BE49-F238E27FC236}">
                <a16:creationId xmlns:a16="http://schemas.microsoft.com/office/drawing/2014/main" id="{010BB680-0394-4511-BC2D-61AF668F6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49780"/>
              </p:ext>
            </p:extLst>
          </p:nvPr>
        </p:nvGraphicFramePr>
        <p:xfrm>
          <a:off x="4704506" y="2311051"/>
          <a:ext cx="1205928" cy="78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3" name="Equation" r:id="rId7" imgW="660240" imgH="431640" progId="Equation.DSMT4">
                  <p:embed/>
                </p:oleObj>
              </mc:Choice>
              <mc:Fallback>
                <p:oleObj name="Equation" r:id="rId7" imgW="660240" imgH="43164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506" y="2311051"/>
                        <a:ext cx="1205928" cy="789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مجموعة 16">
            <a:extLst>
              <a:ext uri="{FF2B5EF4-FFF2-40B4-BE49-F238E27FC236}">
                <a16:creationId xmlns:a16="http://schemas.microsoft.com/office/drawing/2014/main" id="{8C9FE528-EF3D-4298-903D-2DBDCB6292B6}"/>
              </a:ext>
            </a:extLst>
          </p:cNvPr>
          <p:cNvGrpSpPr/>
          <p:nvPr/>
        </p:nvGrpSpPr>
        <p:grpSpPr>
          <a:xfrm>
            <a:off x="6424065" y="2498875"/>
            <a:ext cx="1975748" cy="385181"/>
            <a:chOff x="4348163" y="2702477"/>
            <a:chExt cx="2442877" cy="476250"/>
          </a:xfrm>
        </p:grpSpPr>
        <p:graphicFrame>
          <p:nvGraphicFramePr>
            <p:cNvPr id="50" name="Object 2">
              <a:extLst>
                <a:ext uri="{FF2B5EF4-FFF2-40B4-BE49-F238E27FC236}">
                  <a16:creationId xmlns:a16="http://schemas.microsoft.com/office/drawing/2014/main" id="{5473BA36-B25B-4EB1-A76C-57A1003294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8163" y="2708920"/>
            <a:ext cx="44767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44" name="Equation" r:id="rId9" imgW="190440" imgH="152280" progId="Equation.DSMT4">
                    <p:embed/>
                  </p:oleObj>
                </mc:Choice>
                <mc:Fallback>
                  <p:oleObj name="Equation" r:id="rId9" imgW="190440" imgH="152280" progId="Equation.DSMT4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8163" y="2708920"/>
                          <a:ext cx="44767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6A387C1-B9CD-4036-A0F6-21124ED1F3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5719178"/>
                </p:ext>
              </p:extLst>
            </p:nvPr>
          </p:nvGraphicFramePr>
          <p:xfrm>
            <a:off x="5719478" y="2702477"/>
            <a:ext cx="107156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45" name="Equation" r:id="rId11" imgW="457200" imgH="203040" progId="Equation.DSMT4">
                    <p:embed/>
                  </p:oleObj>
                </mc:Choice>
                <mc:Fallback>
                  <p:oleObj name="Equation" r:id="rId11" imgW="457200" imgH="203040" progId="Equation.DSMT4">
                    <p:embed/>
                    <p:pic>
                      <p:nvPicPr>
                        <p:cNvPr id="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9478" y="2702477"/>
                          <a:ext cx="1071562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3">
            <a:extLst>
              <a:ext uri="{FF2B5EF4-FFF2-40B4-BE49-F238E27FC236}">
                <a16:creationId xmlns:a16="http://schemas.microsoft.com/office/drawing/2014/main" id="{0BB66818-018A-4ED9-9119-1BDE4FCF8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5335"/>
              </p:ext>
            </p:extLst>
          </p:nvPr>
        </p:nvGraphicFramePr>
        <p:xfrm>
          <a:off x="4909289" y="3080992"/>
          <a:ext cx="3077120" cy="85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6" name="Equation" r:id="rId13" imgW="1549080" imgH="431640" progId="Equation.DSMT4">
                  <p:embed/>
                </p:oleObj>
              </mc:Choice>
              <mc:Fallback>
                <p:oleObj name="Equation" r:id="rId13" imgW="1549080" imgH="431640" progId="Equation.DSMT4">
                  <p:embed/>
                  <p:pic>
                    <p:nvPicPr>
                      <p:cNvPr id="27238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89" y="3080992"/>
                        <a:ext cx="3077120" cy="8587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>
            <a:extLst>
              <a:ext uri="{FF2B5EF4-FFF2-40B4-BE49-F238E27FC236}">
                <a16:creationId xmlns:a16="http://schemas.microsoft.com/office/drawing/2014/main" id="{6CA272F5-7E66-4317-B3D1-E274948A0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54617"/>
              </p:ext>
            </p:extLst>
          </p:nvPr>
        </p:nvGraphicFramePr>
        <p:xfrm>
          <a:off x="4397325" y="4387662"/>
          <a:ext cx="1425401" cy="4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7" name="Equation" r:id="rId15" imgW="736560" imgH="228600" progId="Equation.DSMT4">
                  <p:embed/>
                </p:oleObj>
              </mc:Choice>
              <mc:Fallback>
                <p:oleObj name="Equation" r:id="rId15" imgW="736560" imgH="22860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25" y="4387662"/>
                        <a:ext cx="1425401" cy="44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E3818B55-02B9-4C83-BE30-FA7B65481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22659"/>
              </p:ext>
            </p:extLst>
          </p:nvPr>
        </p:nvGraphicFramePr>
        <p:xfrm>
          <a:off x="5951060" y="4478676"/>
          <a:ext cx="310401" cy="24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8" name="Equation" r:id="rId17" imgW="190440" imgH="152280" progId="Equation.DSMT4">
                  <p:embed/>
                </p:oleObj>
              </mc:Choice>
              <mc:Fallback>
                <p:oleObj name="Equation" r:id="rId17" imgW="190440" imgH="15228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60" y="4478676"/>
                        <a:ext cx="310401" cy="247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35F011C6-7837-440A-B190-C50F48923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12304"/>
              </p:ext>
            </p:extLst>
          </p:nvPr>
        </p:nvGraphicFramePr>
        <p:xfrm>
          <a:off x="6389795" y="4215150"/>
          <a:ext cx="2315344" cy="796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9" name="Equation" r:id="rId19" imgW="1257120" imgH="431640" progId="Equation.DSMT4">
                  <p:embed/>
                </p:oleObj>
              </mc:Choice>
              <mc:Fallback>
                <p:oleObj name="Equation" r:id="rId19" imgW="1257120" imgH="4316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795" y="4215150"/>
                        <a:ext cx="2315344" cy="796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>
            <a:extLst>
              <a:ext uri="{FF2B5EF4-FFF2-40B4-BE49-F238E27FC236}">
                <a16:creationId xmlns:a16="http://schemas.microsoft.com/office/drawing/2014/main" id="{DC8F8611-9594-4F3B-8631-A333A21F5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1753"/>
              </p:ext>
            </p:extLst>
          </p:nvPr>
        </p:nvGraphicFramePr>
        <p:xfrm>
          <a:off x="6083838" y="5277384"/>
          <a:ext cx="2119859" cy="8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0" name="Equation" r:id="rId21" imgW="1028520" imgH="431640" progId="Equation.DSMT4">
                  <p:embed/>
                </p:oleObj>
              </mc:Choice>
              <mc:Fallback>
                <p:oleObj name="Equation" r:id="rId21" imgW="1028520" imgH="43164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838" y="5277384"/>
                        <a:ext cx="2119859" cy="8909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">
            <a:extLst>
              <a:ext uri="{FF2B5EF4-FFF2-40B4-BE49-F238E27FC236}">
                <a16:creationId xmlns:a16="http://schemas.microsoft.com/office/drawing/2014/main" id="{7EF4C8D2-D182-4B09-8331-CEF981D98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21599"/>
              </p:ext>
            </p:extLst>
          </p:nvPr>
        </p:nvGraphicFramePr>
        <p:xfrm>
          <a:off x="4529683" y="5500702"/>
          <a:ext cx="1273675" cy="40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1" name="Equation" r:id="rId23" imgW="634680" imgH="203040" progId="Equation.DSMT4">
                  <p:embed/>
                </p:oleObj>
              </mc:Choice>
              <mc:Fallback>
                <p:oleObj name="Equation" r:id="rId23" imgW="634680" imgH="20304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683" y="5500702"/>
                        <a:ext cx="1273675" cy="4091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pic>
        <p:nvPicPr>
          <p:cNvPr id="5" name="صورة 4" descr="Buck_converter_L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08720"/>
            <a:ext cx="4540005" cy="2049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التسلسلي: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069" y="836712"/>
            <a:ext cx="4532939" cy="39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4283968" y="3068960"/>
            <a:ext cx="448577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يمكن تحسين شكل جهد الخرج باستخدام مرشح  </a:t>
            </a:r>
            <a:r>
              <a:rPr lang="en-US" sz="2800" b="1" dirty="0">
                <a:latin typeface="Simplified Arabic" pitchFamily="18" charset="-78"/>
                <a:cs typeface="Simplified Arabic" pitchFamily="18" charset="-78"/>
              </a:rPr>
              <a:t>LC</a:t>
            </a:r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 حيث يقوم هذا المرشح بحذف المركبات المتناوبة وتمرير المركبات المستمرة فنحصل على جهد خرج ثابت.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3131840" y="5373216"/>
            <a:ext cx="56379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يعطى تردد القطع لهذا النوع من المرشحات بالعلاقة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</a:rPr>
              <a:t>التالية: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683568" y="5373216"/>
          <a:ext cx="216693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9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2166937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كسهم مستقيم 11"/>
          <p:cNvCxnSpPr/>
          <p:nvPr/>
        </p:nvCxnSpPr>
        <p:spPr>
          <a:xfrm flipV="1">
            <a:off x="2339752" y="3356992"/>
            <a:ext cx="144016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ستطيل 12"/>
          <p:cNvSpPr/>
          <p:nvPr/>
        </p:nvSpPr>
        <p:spPr>
          <a:xfrm>
            <a:off x="6588224" y="836712"/>
            <a:ext cx="1008112" cy="22322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6165850" y="1354286"/>
          <a:ext cx="1444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9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354286"/>
                        <a:ext cx="14446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4932040" y="3030538"/>
          <a:ext cx="37385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0" name="Equation" r:id="rId5" imgW="1841400" imgH="444240" progId="Equation.DSMT4">
                  <p:embed/>
                </p:oleObj>
              </mc:Choice>
              <mc:Fallback>
                <p:oleObj name="Equation" r:id="rId5" imgW="18414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030538"/>
                        <a:ext cx="3738563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صورة 13" descr="Buck_LRC_curve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3" y="704994"/>
            <a:ext cx="4104454" cy="3732118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004048" y="8175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4788024" y="254574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788024" y="398590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الحمولة</a:t>
            </a: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5580112" y="555004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1" name="Equation" r:id="rId8" imgW="1434960" imgH="444240" progId="Equation.DSMT4">
                  <p:embed/>
                </p:oleObj>
              </mc:Choice>
              <mc:Fallback>
                <p:oleObj name="Equation" r:id="rId8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5004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6" name="Object 3"/>
          <p:cNvGraphicFramePr>
            <a:graphicFrameLocks noChangeAspect="1"/>
          </p:cNvGraphicFramePr>
          <p:nvPr/>
        </p:nvGraphicFramePr>
        <p:xfrm>
          <a:off x="666006" y="4504407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2" name="Equation" r:id="rId10" imgW="660240" imgH="431640" progId="Equation.DSMT4">
                  <p:embed/>
                </p:oleObj>
              </mc:Choice>
              <mc:Fallback>
                <p:oleObj name="Equation" r:id="rId10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06" y="4504407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/>
          <p:cNvGraphicFramePr>
            <a:graphicFrameLocks noChangeAspect="1"/>
          </p:cNvGraphicFramePr>
          <p:nvPr/>
        </p:nvGraphicFramePr>
        <p:xfrm>
          <a:off x="2620219" y="4793332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3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219" y="4793332"/>
                        <a:ext cx="4476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/>
          <p:cNvGraphicFramePr>
            <a:graphicFrameLocks noChangeAspect="1"/>
          </p:cNvGraphicFramePr>
          <p:nvPr/>
        </p:nvGraphicFramePr>
        <p:xfrm>
          <a:off x="3275856" y="4750470"/>
          <a:ext cx="107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4" name="Equation" r:id="rId14" imgW="457200" imgH="203040" progId="Equation.DSMT4">
                  <p:embed/>
                </p:oleObj>
              </mc:Choice>
              <mc:Fallback>
                <p:oleObj name="Equation" r:id="rId14" imgW="457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750470"/>
                        <a:ext cx="107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9" name="Object 13"/>
          <p:cNvGraphicFramePr>
            <a:graphicFrameLocks noChangeAspect="1"/>
          </p:cNvGraphicFramePr>
          <p:nvPr/>
        </p:nvGraphicFramePr>
        <p:xfrm>
          <a:off x="1475656" y="5512519"/>
          <a:ext cx="2439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5" name="Equation" r:id="rId16" imgW="1041120" imgH="431640" progId="Equation.DSMT4">
                  <p:embed/>
                </p:oleObj>
              </mc:Choice>
              <mc:Fallback>
                <p:oleObj name="Equation" r:id="rId16" imgW="104112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2519"/>
                        <a:ext cx="2439987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0" y="1353066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الجهد على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 طرفي 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299762" y="2505194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273034" y="3441298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المكثف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/>
        </p:nvGraphicFramePr>
        <p:xfrm>
          <a:off x="4572000" y="1930351"/>
          <a:ext cx="41243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6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30351"/>
                        <a:ext cx="412432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5536" y="332656"/>
            <a:ext cx="8466164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600" b="1" dirty="0">
                <a:solidFill>
                  <a:srgbClr val="FF0000"/>
                </a:solidFill>
                <a:cs typeface="Simplified Arabic" pitchFamily="2" charset="-78"/>
              </a:rPr>
              <a:t>ملاحظة: </a:t>
            </a:r>
            <a:r>
              <a:rPr lang="ar-SY" sz="2600" b="1" dirty="0">
                <a:cs typeface="Simplified Arabic" pitchFamily="2" charset="-78"/>
              </a:rPr>
              <a:t>نعتبر أن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600" b="1" dirty="0">
                <a:cs typeface="Simplified Arabic" pitchFamily="2" charset="-78"/>
              </a:rPr>
              <a:t> كبير كفاية بحيث يبقى الجهد على طرفي الحمولة ثابتاً</a:t>
            </a:r>
          </a:p>
        </p:txBody>
      </p:sp>
      <p:cxnSp>
        <p:nvCxnSpPr>
          <p:cNvPr id="29" name="رابط كسهم مستقيم 28"/>
          <p:cNvCxnSpPr/>
          <p:nvPr/>
        </p:nvCxnSpPr>
        <p:spPr>
          <a:xfrm flipH="1">
            <a:off x="5868144" y="3140968"/>
            <a:ext cx="79208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5428601" y="378904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500762" y="4509120"/>
          <a:ext cx="28876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47" name="Equation" r:id="rId20" imgW="1422360" imgH="444240" progId="Equation.DSMT4">
                  <p:embed/>
                </p:oleObj>
              </mc:Choice>
              <mc:Fallback>
                <p:oleObj name="Equation" r:id="rId20" imgW="142236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62" y="4509120"/>
                        <a:ext cx="2887662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9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 descr="Buck_iL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16832"/>
            <a:ext cx="4378641" cy="1954896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395536" y="332656"/>
            <a:ext cx="8393016" cy="45550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>
              <a:spcBef>
                <a:spcPts val="1200"/>
              </a:spcBef>
            </a:pP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حساب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</a:t>
            </a:r>
            <a:r>
              <a:rPr lang="ar-SY" sz="2800" b="1" dirty="0">
                <a:cs typeface="Simplified Arabic" pitchFamily="2" charset="-78"/>
              </a:rPr>
              <a:t> 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</a:t>
            </a:r>
            <a:r>
              <a:rPr lang="ar-SY" sz="2800" b="1" dirty="0">
                <a:cs typeface="Simplified Arabic" pitchFamily="2" charset="-78"/>
              </a:rPr>
              <a:t> 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5292080" y="2276872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3" name="Equation" r:id="rId4" imgW="1206360" imgH="495000" progId="Equation.DSMT4">
                  <p:embed/>
                </p:oleObj>
              </mc:Choice>
              <mc:Fallback>
                <p:oleObj name="Equation" r:id="rId4" imgW="1206360" imgH="495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6872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8" name="Object 7"/>
          <p:cNvGraphicFramePr>
            <a:graphicFrameLocks noChangeAspect="1"/>
          </p:cNvGraphicFramePr>
          <p:nvPr/>
        </p:nvGraphicFramePr>
        <p:xfrm>
          <a:off x="3347864" y="519000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4" name="Equation" r:id="rId6" imgW="1434960" imgH="444240" progId="Equation.DSMT4">
                  <p:embed/>
                </p:oleObj>
              </mc:Choice>
              <mc:Fallback>
                <p:oleObj name="Equation" r:id="rId6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19000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pic>
        <p:nvPicPr>
          <p:cNvPr id="5" name="صورة 4" descr="Buck_LRC_curves_iC_v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60848"/>
            <a:ext cx="5289058" cy="3240360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508104" y="2852986"/>
          <a:ext cx="28114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7" name="Equation" r:id="rId4" imgW="1384200" imgH="495000" progId="Equation.DSMT4">
                  <p:embed/>
                </p:oleObj>
              </mc:Choice>
              <mc:Fallback>
                <p:oleObj name="Equation" r:id="rId4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52986"/>
                        <a:ext cx="281146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95536" y="476672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ثم 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830888" y="3470275"/>
          <a:ext cx="1517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5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3470275"/>
                        <a:ext cx="15176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580063" y="514350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6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4350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62475" y="4214813"/>
          <a:ext cx="40147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7" name="Equation" r:id="rId10" imgW="1701720" imgH="228600" progId="Equation.DSMT4">
                  <p:embed/>
                </p:oleObj>
              </mc:Choice>
              <mc:Fallback>
                <p:oleObj name="Equation" r:id="rId10" imgW="17017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214813"/>
                        <a:ext cx="40147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9" name="عنصر نائب لرقم الشريحة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857356" y="571480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منبع التيار</a:t>
            </a:r>
          </a:p>
        </p:txBody>
      </p:sp>
      <p:sp>
        <p:nvSpPr>
          <p:cNvPr id="22" name="مستطيل 21"/>
          <p:cNvSpPr/>
          <p:nvPr/>
        </p:nvSpPr>
        <p:spPr>
          <a:xfrm>
            <a:off x="4714876" y="1071546"/>
            <a:ext cx="928694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928662" y="3154134"/>
            <a:ext cx="285752" cy="15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 23"/>
          <p:cNvSpPr/>
          <p:nvPr/>
        </p:nvSpPr>
        <p:spPr>
          <a:xfrm>
            <a:off x="827584" y="191683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6" name="رابط كسهم مستقيم 25"/>
          <p:cNvCxnSpPr>
            <a:stCxn id="21" idx="2"/>
          </p:cNvCxnSpPr>
          <p:nvPr/>
        </p:nvCxnSpPr>
        <p:spPr>
          <a:xfrm>
            <a:off x="3428992" y="1033145"/>
            <a:ext cx="1071000" cy="3076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>
            <a:stCxn id="21" idx="2"/>
          </p:cNvCxnSpPr>
          <p:nvPr/>
        </p:nvCxnSpPr>
        <p:spPr>
          <a:xfrm flipH="1">
            <a:off x="1043608" y="1033145"/>
            <a:ext cx="2385384" cy="8116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1" grpId="1"/>
      <p:bldP spid="22" grpId="0" animBg="1"/>
      <p:bldP spid="22" grpId="1" animBg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454650" y="542925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6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2925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7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سهم لأعلى 13"/>
          <p:cNvSpPr/>
          <p:nvPr/>
        </p:nvSpPr>
        <p:spPr>
          <a:xfrm>
            <a:off x="2071670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759450" y="3684588"/>
          <a:ext cx="160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7" name="Equation" r:id="rId7" imgW="685800" imgH="203040" progId="Equation.DSMT4">
                  <p:embed/>
                </p:oleObj>
              </mc:Choice>
              <mc:Fallback>
                <p:oleObj name="Equation" r:id="rId7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684588"/>
                        <a:ext cx="16065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صورة 1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143372" y="4500570"/>
          <a:ext cx="4610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8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4500570"/>
                        <a:ext cx="46101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13" name="صورة 12" descr="power2_fig3_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5429256" y="0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دراسة جهد الخرج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41763" y="2854323"/>
          <a:ext cx="36099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8"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854323"/>
                        <a:ext cx="36099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41763" y="642938"/>
          <a:ext cx="46228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9" name="Equation" r:id="rId7" imgW="1968480" imgH="393480" progId="Equation.DSMT4">
                  <p:embed/>
                </p:oleObj>
              </mc:Choice>
              <mc:Fallback>
                <p:oleObj name="Equation" r:id="rId7" imgW="19684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642938"/>
                        <a:ext cx="46228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941763" y="1747838"/>
          <a:ext cx="24161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0" name="Equation" r:id="rId9" imgW="1028520" imgH="393480" progId="Equation.DSMT4">
                  <p:embed/>
                </p:oleObj>
              </mc:Choice>
              <mc:Fallback>
                <p:oleObj name="Equation" r:id="rId9" imgW="10285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1747838"/>
                        <a:ext cx="24161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3941763" y="3960813"/>
          <a:ext cx="47704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1" name="Equation" r:id="rId11" imgW="2031840" imgH="609480" progId="Equation.DSMT4">
                  <p:embed/>
                </p:oleObj>
              </mc:Choice>
              <mc:Fallback>
                <p:oleObj name="Equation" r:id="rId11" imgW="2031840" imgH="609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3960813"/>
                        <a:ext cx="477043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3941763" y="5572125"/>
          <a:ext cx="45037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2" name="Equation" r:id="rId13" imgW="1917360" imgH="393480" progId="Equation.DSMT4">
                  <p:embed/>
                </p:oleObj>
              </mc:Choice>
              <mc:Fallback>
                <p:oleObj name="Equation" r:id="rId13" imgW="191736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5572125"/>
                        <a:ext cx="4503737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00034" y="3000372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الملف</a:t>
            </a:r>
          </a:p>
        </p:txBody>
      </p:sp>
      <p:sp>
        <p:nvSpPr>
          <p:cNvPr id="20" name="مستطيل 19"/>
          <p:cNvSpPr/>
          <p:nvPr/>
        </p:nvSpPr>
        <p:spPr>
          <a:xfrm>
            <a:off x="285720" y="1428736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شكل بيضاوي 20"/>
          <p:cNvSpPr/>
          <p:nvPr/>
        </p:nvSpPr>
        <p:spPr>
          <a:xfrm>
            <a:off x="1609182" y="4584534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5357818" y="2714620"/>
            <a:ext cx="2214578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قوس كبير أيسر 22"/>
          <p:cNvSpPr/>
          <p:nvPr/>
        </p:nvSpPr>
        <p:spPr>
          <a:xfrm rot="5400000">
            <a:off x="7715272" y="5143512"/>
            <a:ext cx="285752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3" idx="1"/>
            <a:endCxn id="22" idx="2"/>
          </p:cNvCxnSpPr>
          <p:nvPr/>
        </p:nvCxnSpPr>
        <p:spPr>
          <a:xfrm rot="16200000" flipV="1">
            <a:off x="6375810" y="4018363"/>
            <a:ext cx="1571636" cy="13930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143636" y="1762772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مجالات الاستخدام: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3077458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اقتصادية – سريعة الاستجابة – التنظيم الناعم – صغيرة الحجم – سهلة الصيانة – هادئة.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857224" y="2191400"/>
            <a:ext cx="7929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محركات التيار المستمر – السيارات </a:t>
            </a:r>
            <a:r>
              <a:rPr lang="ar-SY" sz="2800" b="1" dirty="0" err="1">
                <a:cs typeface="Simplified Arabic" pitchFamily="2" charset="-78"/>
              </a:rPr>
              <a:t>الكهربائية </a:t>
            </a:r>
            <a:r>
              <a:rPr lang="ar-SY" sz="2800" b="1" dirty="0">
                <a:cs typeface="Simplified Arabic" pitchFamily="2" charset="-78"/>
              </a:rPr>
              <a:t>– </a:t>
            </a:r>
            <a:r>
              <a:rPr lang="ar-SY" sz="2800" b="1">
                <a:cs typeface="Simplified Arabic" pitchFamily="2" charset="-78"/>
              </a:rPr>
              <a:t>الطاقات المتجددة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786182" y="2681583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مزاياها مقارنة مع الطرق الكلاسيكية: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6516216" y="4191664"/>
            <a:ext cx="22706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بعض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أنواعها: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715008" y="4691730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1. منظمات تسلسلية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715008" y="5227515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منظمات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5715008" y="585789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3. منظمات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357158" y="357166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هي عبارة عن مبدلات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</a:rPr>
              <a:t>DC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- DC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تتغذى من منبع جهد أو تيار مستمر ثابت وتعطي في الخرج جهد أو تيار مستمر ذو قيمة وسطية متغيرة عن طريق وصل وفصل التغذية عن الحمولة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sp>
        <p:nvSpPr>
          <p:cNvPr id="21" name="عنصر نائب للتاريخ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3143240" y="4929198"/>
            <a:ext cx="2286016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ربع واحد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2786050" y="4714884"/>
            <a:ext cx="5500726" cy="1000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786050" y="5786454"/>
            <a:ext cx="5500726" cy="642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2857488" y="5834738"/>
            <a:ext cx="285752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الأرباع الأربعة</a:t>
            </a:r>
          </a:p>
        </p:txBody>
      </p:sp>
      <p:pic>
        <p:nvPicPr>
          <p:cNvPr id="29" name="صورة 28" descr="L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571876"/>
            <a:ext cx="2357454" cy="295991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428992" y="5500702"/>
            <a:ext cx="5357850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i="1" dirty="0" err="1">
                <a:cs typeface="Simplified Arabic" pitchFamily="2" charset="-78"/>
              </a:rPr>
              <a:t>v</a:t>
            </a:r>
            <a:r>
              <a:rPr lang="en-US" sz="2800" i="1" baseline="-25000" dirty="0" err="1">
                <a:cs typeface="Simplified Arabic" pitchFamily="2" charset="-78"/>
              </a:rPr>
              <a:t>L</a:t>
            </a:r>
            <a:r>
              <a:rPr lang="ar-SY" sz="2800" dirty="0">
                <a:cs typeface="Simplified Arabic" pitchFamily="2" charset="-78"/>
              </a:rPr>
              <a:t> (مطال جهد الحمولة) يتغير بين </a:t>
            </a:r>
            <a:r>
              <a:rPr lang="en-US" sz="2800" i="1" dirty="0">
                <a:cs typeface="Simplified Arabic" pitchFamily="2" charset="-78"/>
              </a:rPr>
              <a:t>U</a:t>
            </a:r>
            <a:r>
              <a:rPr lang="en-US" sz="2800" i="1" baseline="-25000" dirty="0">
                <a:cs typeface="Simplified Arabic" pitchFamily="2" charset="-78"/>
              </a:rPr>
              <a:t>s</a:t>
            </a:r>
            <a:r>
              <a:rPr lang="ar-SY" sz="2800" dirty="0">
                <a:cs typeface="Simplified Arabic" pitchFamily="2" charset="-78"/>
              </a:rPr>
              <a:t> واللانهاية عند تغير </a:t>
            </a:r>
            <a:r>
              <a:rPr lang="ar-SY" sz="2800" i="1" dirty="0">
                <a:cs typeface="Simplified Arabic" pitchFamily="2" charset="-78"/>
                <a:sym typeface="Symbol"/>
              </a:rPr>
              <a:t>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cs typeface="Simplified Arabic" pitchFamily="2" charset="-78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1</a:t>
            </a:r>
            <a:endParaRPr lang="ar-SY" sz="2800" baseline="-25000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616575" y="571500"/>
          <a:ext cx="193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3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71500"/>
                        <a:ext cx="19399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143372" y="3286124"/>
          <a:ext cx="45021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4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286124"/>
                        <a:ext cx="450215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97513" y="4357688"/>
          <a:ext cx="1966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5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57688"/>
                        <a:ext cx="1966912" cy="1016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9" name="صورة 8" descr="power2_fig3_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657725" y="1357313"/>
          <a:ext cx="3695700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6" name="Equation" r:id="rId11" imgW="1574640" imgH="812520" progId="Equation.DSMT4">
                  <p:embed/>
                </p:oleObj>
              </mc:Choice>
              <mc:Fallback>
                <p:oleObj name="Equation" r:id="rId11" imgW="157464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357313"/>
                        <a:ext cx="3695700" cy="190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8" name="شكل بيضاوي 17"/>
          <p:cNvSpPr/>
          <p:nvPr/>
        </p:nvSpPr>
        <p:spPr>
          <a:xfrm>
            <a:off x="1975180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شكل بيضاوي 18"/>
          <p:cNvSpPr/>
          <p:nvPr/>
        </p:nvSpPr>
        <p:spPr>
          <a:xfrm>
            <a:off x="928662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85720" y="76470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بما أن جهد الخرج أكبر من جهد التغذية فهي تستخدم كرافع للجهد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71868" y="285728"/>
            <a:ext cx="52149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أمثلة عن المنظمات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التفرعية</a:t>
            </a:r>
            <a:r>
              <a:rPr lang="ar-SY" sz="2400" b="1">
                <a:solidFill>
                  <a:srgbClr val="FF0000"/>
                </a:solidFill>
                <a:cs typeface="Simplified Arabic" pitchFamily="2" charset="-78"/>
              </a:rPr>
              <a:t> :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3" name="صورة 12" descr="Prius2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915" y="1873740"/>
            <a:ext cx="8130171" cy="4183621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583668" y="1340768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98657" y="6094457"/>
            <a:ext cx="754575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600" dirty="0">
                <a:cs typeface="Simplified Arabic" pitchFamily="2" charset="-78"/>
              </a:rPr>
              <a:t>محرك </a:t>
            </a:r>
            <a:r>
              <a:rPr lang="en-US" sz="2600" dirty="0">
                <a:cs typeface="Simplified Arabic" pitchFamily="2" charset="-78"/>
              </a:rPr>
              <a:t>500 V</a:t>
            </a:r>
            <a:r>
              <a:rPr lang="ar-SY" sz="2600" dirty="0">
                <a:cs typeface="Simplified Arabic" pitchFamily="2" charset="-78"/>
              </a:rPr>
              <a:t> تستخدم </a:t>
            </a:r>
            <a:r>
              <a:rPr lang="en-US" sz="2600" dirty="0">
                <a:cs typeface="Simplified Arabic" pitchFamily="2" charset="-78"/>
              </a:rPr>
              <a:t>55</a:t>
            </a:r>
            <a:r>
              <a:rPr lang="ar-SY" sz="2600" dirty="0">
                <a:cs typeface="Simplified Arabic" pitchFamily="2" charset="-78"/>
              </a:rPr>
              <a:t> بطارية </a:t>
            </a:r>
            <a:r>
              <a:rPr lang="ar-SY" sz="2600" dirty="0" err="1">
                <a:cs typeface="Simplified Arabic" pitchFamily="2" charset="-78"/>
              </a:rPr>
              <a:t>ليثيوم</a:t>
            </a:r>
            <a:r>
              <a:rPr lang="ar-SY" sz="2600" dirty="0">
                <a:cs typeface="Simplified Arabic" pitchFamily="2" charset="-78"/>
              </a:rPr>
              <a:t> </a:t>
            </a:r>
            <a:r>
              <a:rPr lang="en-US" sz="2600" dirty="0">
                <a:cs typeface="Simplified Arabic" pitchFamily="2" charset="-78"/>
              </a:rPr>
              <a:t>4 v</a:t>
            </a:r>
            <a:r>
              <a:rPr lang="ar-SY" sz="2600" dirty="0">
                <a:cs typeface="Simplified Arabic" pitchFamily="2" charset="-78"/>
              </a:rPr>
              <a:t> عوضاً عن </a:t>
            </a:r>
            <a:r>
              <a:rPr lang="en-US" sz="2600" dirty="0">
                <a:cs typeface="Simplified Arabic" pitchFamily="2" charset="-78"/>
              </a:rPr>
              <a:t>140</a:t>
            </a:r>
            <a:endParaRPr lang="ar-SY" sz="2600" baseline="-25000" dirty="0">
              <a:cs typeface="Simplified Arabic" pitchFamily="2" charset="-78"/>
            </a:endParaRP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 dirty="0"/>
          </a:p>
        </p:txBody>
      </p:sp>
      <p:pic>
        <p:nvPicPr>
          <p:cNvPr id="6" name="صورة 5" descr="٢٠١٥١٠٠٣١٦٣٨٣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08720"/>
            <a:ext cx="5576808" cy="4176464"/>
          </a:xfrm>
          <a:prstGeom prst="rect">
            <a:avLst/>
          </a:prstGeom>
        </p:spPr>
      </p:pic>
      <p:pic>
        <p:nvPicPr>
          <p:cNvPr id="5" name="صورة 4" descr="٢٠١٥١٠٠٣١٦٤١٢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4708" y="3501008"/>
            <a:ext cx="4767626" cy="3097907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25630" cy="4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529408"/>
            <a:ext cx="8496944" cy="460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مستطيل 8"/>
          <p:cNvSpPr/>
          <p:nvPr/>
        </p:nvSpPr>
        <p:spPr>
          <a:xfrm>
            <a:off x="522007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/>
          <p:cNvSpPr/>
          <p:nvPr/>
        </p:nvSpPr>
        <p:spPr>
          <a:xfrm>
            <a:off x="594015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/>
          <p:cNvSpPr/>
          <p:nvPr/>
        </p:nvSpPr>
        <p:spPr>
          <a:xfrm>
            <a:off x="5580112" y="2609528"/>
            <a:ext cx="720080" cy="9361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سهم إلى الأعلى والأسفل 11"/>
          <p:cNvSpPr/>
          <p:nvPr/>
        </p:nvSpPr>
        <p:spPr>
          <a:xfrm>
            <a:off x="39553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 إلى الأعلى والأسفل 12"/>
          <p:cNvSpPr/>
          <p:nvPr/>
        </p:nvSpPr>
        <p:spPr>
          <a:xfrm>
            <a:off x="867645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/>
          <p:cNvSpPr txBox="1"/>
          <p:nvPr/>
        </p:nvSpPr>
        <p:spPr>
          <a:xfrm>
            <a:off x="5364088" y="10527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6138542" y="10527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6228184" y="31855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-137859" y="33296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</a:p>
        </p:txBody>
      </p:sp>
      <p:sp>
        <p:nvSpPr>
          <p:cNvPr id="18" name="مربع نص 17"/>
          <p:cNvSpPr txBox="1"/>
          <p:nvPr/>
        </p:nvSpPr>
        <p:spPr>
          <a:xfrm rot="16200000">
            <a:off x="7968658" y="3533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3995936" y="3414479"/>
            <a:ext cx="482453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فرضيات: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كبير كفاية بحيث يبقى تيار المنبع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كبير كفاية بحيث يبقى جهد الخرج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9" name="صورة 8" descr="boost_LRC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932040" y="3356992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796136" y="3861048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13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861048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860032" y="4922004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الملف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436096" y="5437336"/>
          <a:ext cx="26209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14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437336"/>
                        <a:ext cx="26209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صورة 15" descr="boost_LRC_curves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4860032" y="321297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الملف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32040" y="3645024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2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645024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4932040" y="4581128"/>
          <a:ext cx="27114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3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27114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4932040" y="5517232"/>
          <a:ext cx="26828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4" name="Equation" r:id="rId8" imgW="1143000" imgH="393480" progId="Equation.DSMT4">
                  <p:embed/>
                </p:oleObj>
              </mc:Choice>
              <mc:Fallback>
                <p:oleObj name="Equation" r:id="rId8" imgW="11430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68287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boost_LRC_curves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3282950" y="2636912"/>
          <a:ext cx="257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7" name="Equation" r:id="rId3" imgW="1269720" imgH="520560" progId="Equation.DSMT4">
                  <p:embed/>
                </p:oleObj>
              </mc:Choice>
              <mc:Fallback>
                <p:oleObj name="Equation" r:id="rId3" imgW="126972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636912"/>
                        <a:ext cx="25781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95536" y="1052785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اختيار قيمة الملف حيث تعطى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467544" y="3915102"/>
            <a:ext cx="83930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 </a:t>
            </a:r>
            <a:r>
              <a:rPr lang="ar-SY" sz="2800" b="1" dirty="0">
                <a:cs typeface="Simplified Arabic" pitchFamily="2" charset="-78"/>
              </a:rPr>
              <a:t>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544094" y="5085184"/>
          <a:ext cx="2055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8"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094" y="5085184"/>
                        <a:ext cx="2055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graphicFrame>
        <p:nvGraphicFramePr>
          <p:cNvPr id="291847" name="Object 1"/>
          <p:cNvGraphicFramePr>
            <a:graphicFrameLocks noChangeAspect="1"/>
          </p:cNvGraphicFramePr>
          <p:nvPr/>
        </p:nvGraphicFramePr>
        <p:xfrm>
          <a:off x="3436938" y="2438400"/>
          <a:ext cx="2270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2" name="Equation" r:id="rId3" imgW="1117440" imgH="495000" progId="Equation.DSMT4">
                  <p:embed/>
                </p:oleObj>
              </mc:Choice>
              <mc:Fallback>
                <p:oleObj name="Equation" r:id="rId3" imgW="111744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438400"/>
                        <a:ext cx="2270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467544" y="1124744"/>
            <a:ext cx="839301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0F2D8-6DC6-4A4C-AF65-72B4929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23AF-D4CE-4DA6-A190-5B916A7F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F25-A3FD-4E2A-9EDB-B8150DB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61CC-8AC6-4988-A518-14ECD5FD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82"/>
          <a:stretch/>
        </p:blipFill>
        <p:spPr>
          <a:xfrm>
            <a:off x="539552" y="1464029"/>
            <a:ext cx="4392488" cy="3696409"/>
          </a:xfrm>
          <a:prstGeom prst="rect">
            <a:avLst/>
          </a:prstGeom>
        </p:spPr>
      </p:pic>
      <p:sp>
        <p:nvSpPr>
          <p:cNvPr id="7" name="مربع نص 17">
            <a:extLst>
              <a:ext uri="{FF2B5EF4-FFF2-40B4-BE49-F238E27FC236}">
                <a16:creationId xmlns:a16="http://schemas.microsoft.com/office/drawing/2014/main" id="{DCF80390-3BCF-43A0-AF7F-E7268F47DDAC}"/>
              </a:ext>
            </a:extLst>
          </p:cNvPr>
          <p:cNvSpPr txBox="1"/>
          <p:nvPr/>
        </p:nvSpPr>
        <p:spPr>
          <a:xfrm>
            <a:off x="5012242" y="2052716"/>
            <a:ext cx="33761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تسلسلي &gt;&gt; خافض للجهد</a:t>
            </a:r>
          </a:p>
        </p:txBody>
      </p:sp>
      <p:sp>
        <p:nvSpPr>
          <p:cNvPr id="8" name="مربع نص 17">
            <a:extLst>
              <a:ext uri="{FF2B5EF4-FFF2-40B4-BE49-F238E27FC236}">
                <a16:creationId xmlns:a16="http://schemas.microsoft.com/office/drawing/2014/main" id="{FA1497C2-C31F-45BA-A700-646F98A29DAF}"/>
              </a:ext>
            </a:extLst>
          </p:cNvPr>
          <p:cNvSpPr txBox="1"/>
          <p:nvPr/>
        </p:nvSpPr>
        <p:spPr>
          <a:xfrm>
            <a:off x="4788024" y="3861048"/>
            <a:ext cx="33123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تفرعي &gt;&gt; رافع للجهد</a:t>
            </a:r>
          </a:p>
        </p:txBody>
      </p:sp>
      <p:sp>
        <p:nvSpPr>
          <p:cNvPr id="10" name="مربع نص 16">
            <a:extLst>
              <a:ext uri="{FF2B5EF4-FFF2-40B4-BE49-F238E27FC236}">
                <a16:creationId xmlns:a16="http://schemas.microsoft.com/office/drawing/2014/main" id="{6690C9F1-C10C-418C-B9E2-FEE5C78F760A}"/>
              </a:ext>
            </a:extLst>
          </p:cNvPr>
          <p:cNvSpPr txBox="1"/>
          <p:nvPr/>
        </p:nvSpPr>
        <p:spPr>
          <a:xfrm>
            <a:off x="5012243" y="2530911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تقطيع جهد الخرج &gt;&gt; خفض قيمة الجهد</a:t>
            </a:r>
          </a:p>
        </p:txBody>
      </p:sp>
      <p:sp>
        <p:nvSpPr>
          <p:cNvPr id="11" name="مربع نص 16">
            <a:extLst>
              <a:ext uri="{FF2B5EF4-FFF2-40B4-BE49-F238E27FC236}">
                <a16:creationId xmlns:a16="http://schemas.microsoft.com/office/drawing/2014/main" id="{BD17A93A-2B45-4AD6-A530-C36DF0C89313}"/>
              </a:ext>
            </a:extLst>
          </p:cNvPr>
          <p:cNvSpPr txBox="1"/>
          <p:nvPr/>
        </p:nvSpPr>
        <p:spPr>
          <a:xfrm>
            <a:off x="4932040" y="4377298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شحن المكثف بدون تفريغ &gt;&gt; رفع قيمة الجهد</a:t>
            </a:r>
          </a:p>
        </p:txBody>
      </p:sp>
    </p:spTree>
    <p:extLst>
      <p:ext uri="{BB962C8B-B14F-4D97-AF65-F5344CB8AC3E}">
        <p14:creationId xmlns:p14="http://schemas.microsoft.com/office/powerpoint/2010/main" val="474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544F-A9E0-432F-83DE-AECF35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80" y="855876"/>
            <a:ext cx="6803239" cy="55399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123728" y="189441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1547664" y="258436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996952" y="340980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539552" y="18023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539552" y="2472861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539552" y="331776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5D66F-1DE1-490B-8BB6-1A328F225B1C}"/>
              </a:ext>
            </a:extLst>
          </p:cNvPr>
          <p:cNvSpPr/>
          <p:nvPr/>
        </p:nvSpPr>
        <p:spPr>
          <a:xfrm>
            <a:off x="1547664" y="2420887"/>
            <a:ext cx="1881336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4788024" y="1220971"/>
            <a:ext cx="576064" cy="55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3563888" y="704364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551A3-AB30-4F55-B016-1D46866A2A4F}"/>
              </a:ext>
            </a:extLst>
          </p:cNvPr>
          <p:cNvCxnSpPr>
            <a:cxnSpLocks/>
          </p:cNvCxnSpPr>
          <p:nvPr/>
        </p:nvCxnSpPr>
        <p:spPr>
          <a:xfrm>
            <a:off x="4220582" y="1077749"/>
            <a:ext cx="495434" cy="26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84A7E7-4F48-4AE3-8031-E5CDD1FCB559}"/>
              </a:ext>
            </a:extLst>
          </p:cNvPr>
          <p:cNvCxnSpPr/>
          <p:nvPr/>
        </p:nvCxnSpPr>
        <p:spPr>
          <a:xfrm flipH="1">
            <a:off x="3563888" y="1196752"/>
            <a:ext cx="372973" cy="1180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652120" y="530120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7596336" y="551723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2702035054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6" grpId="0" animBg="1"/>
      <p:bldP spid="27" grpId="0" animBg="1"/>
      <p:bldP spid="28" grpId="0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28544-DB50-44B8-9B89-3033B803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827C4-86EC-4458-9312-194537EC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AAFF-9257-46DB-9869-B2111D8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0F65A9-D62D-4417-9088-D4FC7B61CD4D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6684-7E6E-49AF-8FF6-1D534B4D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48264" cy="238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B1D0D-B448-4C4C-B689-780F3B27C740}"/>
              </a:ext>
            </a:extLst>
          </p:cNvPr>
          <p:cNvSpPr/>
          <p:nvPr/>
        </p:nvSpPr>
        <p:spPr>
          <a:xfrm>
            <a:off x="971600" y="36450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http://www.ti.com/product/LM2678/description</a:t>
            </a:r>
          </a:p>
        </p:txBody>
      </p:sp>
      <p:sp>
        <p:nvSpPr>
          <p:cNvPr id="9" name="مربع نص 23">
            <a:extLst>
              <a:ext uri="{FF2B5EF4-FFF2-40B4-BE49-F238E27FC236}">
                <a16:creationId xmlns:a16="http://schemas.microsoft.com/office/drawing/2014/main" id="{0F411FDC-1608-48A5-A8D0-90939D606C71}"/>
              </a:ext>
            </a:extLst>
          </p:cNvPr>
          <p:cNvSpPr txBox="1"/>
          <p:nvPr/>
        </p:nvSpPr>
        <p:spPr>
          <a:xfrm>
            <a:off x="6804248" y="3681424"/>
            <a:ext cx="155054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cs typeface="Simplified Arabic" pitchFamily="2" charset="-78"/>
              </a:rPr>
              <a:t>)</a:t>
            </a:r>
            <a:r>
              <a:rPr lang="ar-SY" sz="1600" b="1" dirty="0">
                <a:cs typeface="Simplified Arabic" pitchFamily="2" charset="-78"/>
              </a:rPr>
              <a:t>تحتاج بروكسي</a:t>
            </a:r>
            <a:r>
              <a:rPr lang="en-US" sz="1600" b="1" dirty="0">
                <a:cs typeface="Simplified Arabic" pitchFamily="2" charset="-78"/>
              </a:rPr>
              <a:t>(</a:t>
            </a:r>
            <a:endParaRPr lang="ar-SY" sz="1600" b="1" dirty="0">
              <a:cs typeface="Simplified Arabic" pitchFamily="2" charset="-78"/>
            </a:endParaRPr>
          </a:p>
        </p:txBody>
      </p:sp>
      <p:pic>
        <p:nvPicPr>
          <p:cNvPr id="331780" name="Picture 4" descr="Image result for 7-Pin TO-263 image">
            <a:extLst>
              <a:ext uri="{FF2B5EF4-FFF2-40B4-BE49-F238E27FC236}">
                <a16:creationId xmlns:a16="http://schemas.microsoft.com/office/drawing/2014/main" id="{07244F37-20AC-43D2-BC09-AD4677A4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6059"/>
            <a:ext cx="1496742" cy="1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2" name="Picture 6" descr="Image result for 7-Pin TO-220 image">
            <a:extLst>
              <a:ext uri="{FF2B5EF4-FFF2-40B4-BE49-F238E27FC236}">
                <a16:creationId xmlns:a16="http://schemas.microsoft.com/office/drawing/2014/main" id="{E219BCC5-BA6B-4729-9BB3-CB78E260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8" y="4370457"/>
            <a:ext cx="2460104" cy="15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Related image">
            <a:extLst>
              <a:ext uri="{FF2B5EF4-FFF2-40B4-BE49-F238E27FC236}">
                <a16:creationId xmlns:a16="http://schemas.microsoft.com/office/drawing/2014/main" id="{45F16818-C500-45AD-9346-4306E58C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7" y="4653136"/>
            <a:ext cx="103467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26DA5-50DC-436A-A7D8-CE8B67A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94266"/>
            <a:ext cx="5316231" cy="5776112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267744" y="5569784"/>
            <a:ext cx="864096" cy="16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2267744" y="4489796"/>
            <a:ext cx="2520280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267744" y="5045306"/>
            <a:ext cx="1161256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1380005" y="5449509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1390582" y="436683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3589258" y="49282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2275689" y="4897935"/>
            <a:ext cx="1504224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1319297" y="477870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364088" y="2140433"/>
            <a:ext cx="1152128" cy="314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6763753" y="501317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3008901297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7" grpId="0" animBg="1"/>
      <p:bldP spid="28" grpId="0"/>
      <p:bldP spid="34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83084-4080-49DE-8887-9F283B3F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161B-082A-4B01-8A9F-69431C07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AA35-D91C-4C51-8F47-8133D8A8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1777-2B09-426C-958D-A6DC8A7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 b="11350"/>
          <a:stretch/>
        </p:blipFill>
        <p:spPr>
          <a:xfrm>
            <a:off x="737828" y="1436678"/>
            <a:ext cx="7668344" cy="1872208"/>
          </a:xfrm>
          <a:prstGeom prst="rect">
            <a:avLst/>
          </a:prstGeom>
        </p:spPr>
      </p:pic>
      <p:sp>
        <p:nvSpPr>
          <p:cNvPr id="6" name="مربع نص 4">
            <a:extLst>
              <a:ext uri="{FF2B5EF4-FFF2-40B4-BE49-F238E27FC236}">
                <a16:creationId xmlns:a16="http://schemas.microsoft.com/office/drawing/2014/main" id="{32A71496-786F-4BB2-B897-098C4C6B74B1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7" name="مربع نص 23">
            <a:extLst>
              <a:ext uri="{FF2B5EF4-FFF2-40B4-BE49-F238E27FC236}">
                <a16:creationId xmlns:a16="http://schemas.microsoft.com/office/drawing/2014/main" id="{2768ED5D-7DEA-4C76-8013-9046D9465113}"/>
              </a:ext>
            </a:extLst>
          </p:cNvPr>
          <p:cNvSpPr txBox="1"/>
          <p:nvPr/>
        </p:nvSpPr>
        <p:spPr>
          <a:xfrm>
            <a:off x="1511660" y="855876"/>
            <a:ext cx="6120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cs typeface="Simplified Arabic" pitchFamily="2" charset="-78"/>
              </a:rPr>
              <a:t>LM2575 3.3V/1A Step-down (buck)</a:t>
            </a:r>
            <a:endParaRPr lang="ar-SY" sz="2000" b="1" dirty="0">
              <a:cs typeface="Simplified Arabic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A34F0-F126-4A4D-B44E-88AAB613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4" y="3356992"/>
            <a:ext cx="4093071" cy="2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8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714356"/>
            <a:ext cx="4154424" cy="1734312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الجسرية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(منظمات الأرباع الأربعة)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357158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 إضافةً إلى المنبع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والحمل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529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قاطع علوي بشكل متكامل مع القاطع السفلي وذلك لتجنب قصر المنبع.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507207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سنعتبر من خلال دراستنا أن الحمل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تحريضي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وأن تردد التقطيع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كبير كفايةً بحيث يمكننا اعتبار أن التيار مرشح بشكل مثالي.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trigger_dc_chopper_4Q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0" y="857232"/>
            <a:ext cx="3060192" cy="3931920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5AB7-227D-41A2-A182-A67A675A8950}" type="datetime3">
              <a:rPr lang="en-US" smtClean="0"/>
              <a:pPr/>
              <a:t>7 March 2019</a:t>
            </a:fld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67851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ويتراوح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وإشارتين مرجعيتين مستمرتين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r2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متساويتين في </a:t>
            </a:r>
            <a:r>
              <a:rPr lang="ar-SY" sz="2800" b="1" dirty="0" err="1">
                <a:cs typeface="Simplified Arabic" pitchFamily="2" charset="-78"/>
              </a:rPr>
              <a:t>المطال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ومتعاكستين في </a:t>
            </a:r>
            <a:r>
              <a:rPr lang="ar-SY" sz="2800" b="1" dirty="0" err="1">
                <a:cs typeface="Simplified Arabic" pitchFamily="2" charset="-78"/>
              </a:rPr>
              <a:t>الإتجاه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2" name="مجموعة 30"/>
          <p:cNvGrpSpPr/>
          <p:nvPr/>
        </p:nvGrpSpPr>
        <p:grpSpPr>
          <a:xfrm>
            <a:off x="3714744" y="2786058"/>
            <a:ext cx="5072098" cy="1428755"/>
            <a:chOff x="3714744" y="2857496"/>
            <a:chExt cx="5072098" cy="1428755"/>
          </a:xfrm>
        </p:grpSpPr>
        <p:sp>
          <p:nvSpPr>
            <p:cNvPr id="28" name="مربع نص 27"/>
            <p:cNvSpPr txBox="1"/>
            <p:nvPr/>
          </p:nvSpPr>
          <p:spPr>
            <a:xfrm>
              <a:off x="3714744" y="285749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r1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ويتولد عكس هذه النبضة للترانزستور     .</a:t>
              </a:r>
            </a:p>
          </p:txBody>
        </p:sp>
        <p:graphicFrame>
          <p:nvGraphicFramePr>
            <p:cNvPr id="251908" name="Object 4"/>
            <p:cNvGraphicFramePr>
              <a:graphicFrameLocks noChangeAspect="1"/>
            </p:cNvGraphicFramePr>
            <p:nvPr/>
          </p:nvGraphicFramePr>
          <p:xfrm>
            <a:off x="6045200" y="3721101"/>
            <a:ext cx="35877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3" name="Equation" r:id="rId4" imgW="152280" imgH="241200" progId="Equation.DSMT4">
                    <p:embed/>
                  </p:oleObj>
                </mc:Choice>
                <mc:Fallback>
                  <p:oleObj name="Equation" r:id="rId4" imgW="152280" imgH="241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200" y="3721101"/>
                          <a:ext cx="358775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1"/>
          <p:cNvGrpSpPr/>
          <p:nvPr/>
        </p:nvGrpSpPr>
        <p:grpSpPr>
          <a:xfrm>
            <a:off x="3714744" y="4108472"/>
            <a:ext cx="5072098" cy="1422378"/>
            <a:chOff x="3714744" y="4286256"/>
            <a:chExt cx="5072098" cy="1422378"/>
          </a:xfrm>
        </p:grpSpPr>
        <p:sp>
          <p:nvSpPr>
            <p:cNvPr id="29" name="مربع نص 28"/>
            <p:cNvSpPr txBox="1"/>
            <p:nvPr/>
          </p:nvSpPr>
          <p:spPr>
            <a:xfrm>
              <a:off x="3714744" y="428625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r2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ويتولد عكس هذه النبضة للترانزستور</a:t>
              </a:r>
              <a:r>
                <a:rPr lang="en-US" sz="2800" b="1" dirty="0">
                  <a:solidFill>
                    <a:srgbClr val="002060"/>
                  </a:solidFill>
                  <a:cs typeface="Simplified Arabic" pitchFamily="2" charset="-78"/>
                </a:rPr>
                <a:t>     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.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6015038" y="5143484"/>
            <a:ext cx="417512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4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038" y="5143484"/>
                          <a:ext cx="417512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مجموعة 36"/>
          <p:cNvGrpSpPr/>
          <p:nvPr/>
        </p:nvGrpSpPr>
        <p:grpSpPr>
          <a:xfrm>
            <a:off x="357158" y="5357826"/>
            <a:ext cx="8501122" cy="1168421"/>
            <a:chOff x="357158" y="5500702"/>
            <a:chExt cx="8501122" cy="1168421"/>
          </a:xfrm>
        </p:grpSpPr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5786446" y="5500702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5" name="Equation" r:id="rId8" imgW="596880" imgH="431640" progId="Equation.DSMT4">
                    <p:embed/>
                  </p:oleObj>
                </mc:Choice>
                <mc:Fallback>
                  <p:oleObj name="Equation" r:id="rId8" imgW="596880" imgH="4316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5500702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مربع نص 34"/>
            <p:cNvSpPr txBox="1"/>
            <p:nvPr/>
          </p:nvSpPr>
          <p:spPr>
            <a:xfrm>
              <a:off x="357158" y="5715016"/>
              <a:ext cx="8501122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  <p:sp>
          <p:nvSpPr>
            <p:cNvPr id="36" name="مربع نص 35"/>
            <p:cNvSpPr txBox="1"/>
            <p:nvPr/>
          </p:nvSpPr>
          <p:spPr>
            <a:xfrm>
              <a:off x="7215206" y="5691862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</p:grpSp>
      <p:pic>
        <p:nvPicPr>
          <p:cNvPr id="18" name="صورة 17" descr="power2_fig3_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1868" y="535420"/>
            <a:ext cx="5220121" cy="2179200"/>
          </a:xfrm>
          <a:prstGeom prst="rect">
            <a:avLst/>
          </a:prstGeom>
        </p:spPr>
      </p:pic>
      <p:grpSp>
        <p:nvGrpSpPr>
          <p:cNvPr id="6" name="مجموعة 23"/>
          <p:cNvGrpSpPr/>
          <p:nvPr/>
        </p:nvGrpSpPr>
        <p:grpSpPr>
          <a:xfrm>
            <a:off x="4429124" y="857232"/>
            <a:ext cx="428628" cy="1461797"/>
            <a:chOff x="4500562" y="857232"/>
            <a:chExt cx="428628" cy="1461797"/>
          </a:xfrm>
        </p:grpSpPr>
        <p:sp>
          <p:nvSpPr>
            <p:cNvPr id="22" name="مربع نص 21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مربع نص 22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7" name="مجموعة 24"/>
          <p:cNvGrpSpPr/>
          <p:nvPr/>
        </p:nvGrpSpPr>
        <p:grpSpPr>
          <a:xfrm>
            <a:off x="8572528" y="857232"/>
            <a:ext cx="428628" cy="1461797"/>
            <a:chOff x="4500562" y="857232"/>
            <a:chExt cx="428628" cy="1461797"/>
          </a:xfrm>
        </p:grpSpPr>
        <p:sp>
          <p:nvSpPr>
            <p:cNvPr id="26" name="مربع نص 25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8" name="مجموعة 40"/>
          <p:cNvGrpSpPr/>
          <p:nvPr/>
        </p:nvGrpSpPr>
        <p:grpSpPr>
          <a:xfrm>
            <a:off x="928662" y="1357298"/>
            <a:ext cx="2011415" cy="1588"/>
            <a:chOff x="928662" y="1357298"/>
            <a:chExt cx="2011415" cy="1588"/>
          </a:xfrm>
        </p:grpSpPr>
        <p:cxnSp>
          <p:nvCxnSpPr>
            <p:cNvPr id="38" name="رابط كسهم مستقيم 37"/>
            <p:cNvCxnSpPr/>
            <p:nvPr/>
          </p:nvCxnSpPr>
          <p:spPr>
            <a:xfrm>
              <a:off x="928662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رابط كسهم مستقيم 39"/>
            <p:cNvCxnSpPr/>
            <p:nvPr/>
          </p:nvCxnSpPr>
          <p:spPr>
            <a:xfrm>
              <a:off x="2011383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مجموعة 41"/>
          <p:cNvGrpSpPr/>
          <p:nvPr/>
        </p:nvGrpSpPr>
        <p:grpSpPr>
          <a:xfrm>
            <a:off x="1214414" y="2786058"/>
            <a:ext cx="1428760" cy="1588"/>
            <a:chOff x="1214414" y="1357298"/>
            <a:chExt cx="1428760" cy="1588"/>
          </a:xfrm>
        </p:grpSpPr>
        <p:cxnSp>
          <p:nvCxnSpPr>
            <p:cNvPr id="43" name="رابط كسهم مستقيم 42"/>
            <p:cNvCxnSpPr/>
            <p:nvPr/>
          </p:nvCxnSpPr>
          <p:spPr>
            <a:xfrm>
              <a:off x="121441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>
              <a:off x="228598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رابط كسهم مستقيم 32"/>
          <p:cNvCxnSpPr/>
          <p:nvPr/>
        </p:nvCxnSpPr>
        <p:spPr>
          <a:xfrm rot="5400000">
            <a:off x="1072332" y="1713694"/>
            <a:ext cx="71438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كسهم مستقيم 38"/>
          <p:cNvCxnSpPr/>
          <p:nvPr/>
        </p:nvCxnSpPr>
        <p:spPr>
          <a:xfrm rot="5400000">
            <a:off x="1418409" y="1535893"/>
            <a:ext cx="107157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27" name="صورة 26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9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30" name="Equation" r:id="rId13" imgW="965160" imgH="228600" progId="Equation.DSMT4">
                  <p:embed/>
                </p:oleObj>
              </mc:Choice>
              <mc:Fallback>
                <p:oleObj name="Equation" r:id="rId13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31" name="Equation" r:id="rId15" imgW="1396800" imgH="698400" progId="Equation.DSMT4">
                  <p:embed/>
                </p:oleObj>
              </mc:Choice>
              <mc:Fallback>
                <p:oleObj name="Equation" r:id="rId15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رابط مستقيم 15"/>
          <p:cNvCxnSpPr/>
          <p:nvPr/>
        </p:nvCxnSpPr>
        <p:spPr>
          <a:xfrm flipV="1">
            <a:off x="2614532" y="1557184"/>
            <a:ext cx="0" cy="352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456440" y="5056286"/>
          <a:ext cx="328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32" name="Equation" r:id="rId17" imgW="139680" imgH="164880" progId="Equation.DSMT4">
                  <p:embed/>
                </p:oleObj>
              </mc:Choice>
              <mc:Fallback>
                <p:oleObj name="Equation" r:id="rId17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440" y="5056286"/>
                        <a:ext cx="3286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2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3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4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5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361113" y="3827463"/>
          <a:ext cx="2125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6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3827463"/>
                        <a:ext cx="21256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72008"/>
          <a:ext cx="3322638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7" name="Equation" r:id="rId15" imgW="1409400" imgH="647640" progId="Equation.DSMT4">
                  <p:embed/>
                </p:oleObj>
              </mc:Choice>
              <mc:Fallback>
                <p:oleObj name="Equation" r:id="rId15" imgW="1409400" imgH="647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72008"/>
                        <a:ext cx="3322638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9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0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1" name="Equation" r:id="rId14" imgW="1396800" imgH="698400" progId="Equation.DSMT4">
                  <p:embed/>
                </p:oleObj>
              </mc:Choice>
              <mc:Fallback>
                <p:oleObj name="Equation" r:id="rId14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0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1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2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3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11888" y="3827463"/>
          <a:ext cx="2425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4" name="Equation" r:id="rId12" imgW="1028520" imgH="228600" progId="Equation.DSMT4">
                  <p:embed/>
                </p:oleObj>
              </mc:Choice>
              <mc:Fallback>
                <p:oleObj name="Equation" r:id="rId12" imgW="10285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3827463"/>
                        <a:ext cx="2425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57713"/>
          <a:ext cx="3322638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5" name="Equation" r:id="rId14" imgW="1409400" imgH="660240" progId="Equation.DSMT4">
                  <p:embed/>
                </p:oleObj>
              </mc:Choice>
              <mc:Fallback>
                <p:oleObj name="Equation" r:id="rId14" imgW="1409400" imgH="6602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57713"/>
                        <a:ext cx="3322638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57422" y="285728"/>
            <a:ext cx="63579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تغيير القيمة المتوسطة باستخدام التقطيع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785794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إشارة مستمرة ذات مطال ثابت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يمكن تغيير القيمة المتوسطة لهذه الإشارة بتقطيعها بتردد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F = 1/T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cs typeface="Simplified Arabic" pitchFamily="2" charset="-78"/>
              </a:rPr>
              <a:t> دور التقطيع ) وبعرض نبضة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T</a:t>
            </a:r>
            <a:r>
              <a:rPr lang="ar-SY" sz="2800" b="1" dirty="0">
                <a:cs typeface="Simplified Arabic" pitchFamily="2" charset="-78"/>
                <a:sym typeface="Symbol"/>
              </a:rPr>
              <a:t> 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duty cycle</a:t>
            </a:r>
            <a:r>
              <a:rPr lang="ar-SY" sz="2800" b="1" dirty="0">
                <a:cs typeface="Simplified Arabic" pitchFamily="2" charset="-78"/>
                <a:sym typeface="Symbol"/>
              </a:rPr>
              <a:t>) وذلك كما يلي: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3643306" y="2196408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تثبيت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T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وتغيير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 (تعديل عرضي)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123906" name="Object 3"/>
          <p:cNvGraphicFramePr>
            <a:graphicFrameLocks noChangeAspect="1"/>
          </p:cNvGraphicFramePr>
          <p:nvPr/>
        </p:nvGraphicFramePr>
        <p:xfrm>
          <a:off x="5076056" y="2708920"/>
          <a:ext cx="2874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8" name="Equation" r:id="rId3" imgW="1218960" imgH="241200" progId="Equation.DSMT4">
                  <p:embed/>
                </p:oleObj>
              </mc:Choice>
              <mc:Fallback>
                <p:oleObj name="Equation" r:id="rId3" imgW="121896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708920"/>
                        <a:ext cx="287496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7605456" y="2636912"/>
            <a:ext cx="1143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مثال:</a:t>
            </a:r>
          </a:p>
        </p:txBody>
      </p:sp>
      <p:pic>
        <p:nvPicPr>
          <p:cNvPr id="14" name="صورة 13" descr="power2_fig3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4338714"/>
            <a:ext cx="3060192" cy="1639824"/>
          </a:xfrm>
          <a:prstGeom prst="rect">
            <a:avLst/>
          </a:prstGeom>
        </p:spPr>
      </p:pic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785786" y="468325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785786" y="539763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مجموعة 35"/>
          <p:cNvGrpSpPr/>
          <p:nvPr/>
        </p:nvGrpSpPr>
        <p:grpSpPr>
          <a:xfrm>
            <a:off x="467544" y="2420888"/>
            <a:ext cx="2849470" cy="1296144"/>
            <a:chOff x="467544" y="2420888"/>
            <a:chExt cx="2849470" cy="129614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863640" y="3068960"/>
              <a:ext cx="4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رابط مستقيم 17"/>
            <p:cNvCxnSpPr/>
            <p:nvPr/>
          </p:nvCxnSpPr>
          <p:spPr>
            <a:xfrm>
              <a:off x="989640" y="321297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/>
            <p:cNvCxnSpPr/>
            <p:nvPr/>
          </p:nvCxnSpPr>
          <p:spPr>
            <a:xfrm rot="5400000">
              <a:off x="863588" y="2816932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رابط مستقيم 19"/>
            <p:cNvCxnSpPr/>
            <p:nvPr/>
          </p:nvCxnSpPr>
          <p:spPr>
            <a:xfrm rot="10800000">
              <a:off x="1115616" y="25649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رابط مستقيم 20"/>
            <p:cNvCxnSpPr/>
            <p:nvPr/>
          </p:nvCxnSpPr>
          <p:spPr>
            <a:xfrm rot="10800000">
              <a:off x="1835784" y="2564904"/>
              <a:ext cx="79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رابط مستقيم 22"/>
            <p:cNvCxnSpPr/>
            <p:nvPr/>
          </p:nvCxnSpPr>
          <p:spPr>
            <a:xfrm rot="5400000">
              <a:off x="2465784" y="2726904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رابط مستقيم 23"/>
            <p:cNvCxnSpPr/>
            <p:nvPr/>
          </p:nvCxnSpPr>
          <p:spPr>
            <a:xfrm rot="5400000">
              <a:off x="2465784" y="3548252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مستطيل 24"/>
            <p:cNvSpPr/>
            <p:nvPr/>
          </p:nvSpPr>
          <p:spPr>
            <a:xfrm>
              <a:off x="2555776" y="2874881"/>
              <a:ext cx="144016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5400000">
              <a:off x="863588" y="34650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1115657" y="3717032"/>
              <a:ext cx="151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رابط مستقيم 27"/>
            <p:cNvCxnSpPr/>
            <p:nvPr/>
          </p:nvCxnSpPr>
          <p:spPr>
            <a:xfrm rot="18900000" flipH="1">
              <a:off x="1588039" y="249725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مربع نص 28"/>
            <p:cNvSpPr txBox="1"/>
            <p:nvPr/>
          </p:nvSpPr>
          <p:spPr>
            <a:xfrm>
              <a:off x="467544" y="30689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  <p:sp>
          <p:nvSpPr>
            <p:cNvPr id="30" name="مربع نص 29"/>
            <p:cNvSpPr txBox="1"/>
            <p:nvPr/>
          </p:nvSpPr>
          <p:spPr>
            <a:xfrm>
              <a:off x="2890295" y="2924944"/>
              <a:ext cx="4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L</a:t>
              </a:r>
            </a:p>
          </p:txBody>
        </p:sp>
        <p:cxnSp>
          <p:nvCxnSpPr>
            <p:cNvPr id="31" name="رابط مستقيم 30"/>
            <p:cNvCxnSpPr/>
            <p:nvPr/>
          </p:nvCxnSpPr>
          <p:spPr>
            <a:xfrm rot="5400000">
              <a:off x="2465816" y="3123016"/>
              <a:ext cx="90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مربع نص 31"/>
            <p:cNvSpPr txBox="1"/>
            <p:nvPr/>
          </p:nvSpPr>
          <p:spPr>
            <a:xfrm>
              <a:off x="1331640" y="255561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sw</a:t>
              </a:r>
              <a:endParaRPr lang="en-US" baseline="-25000" dirty="0"/>
            </a:p>
          </p:txBody>
        </p:sp>
        <p:cxnSp>
          <p:nvCxnSpPr>
            <p:cNvPr id="33" name="رابط مستقيم 32"/>
            <p:cNvCxnSpPr/>
            <p:nvPr/>
          </p:nvCxnSpPr>
          <p:spPr>
            <a:xfrm flipH="1" flipV="1">
              <a:off x="1619672" y="2420888"/>
              <a:ext cx="216024" cy="2160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مربع نص 34"/>
          <p:cNvSpPr txBox="1"/>
          <p:nvPr/>
        </p:nvSpPr>
        <p:spPr>
          <a:xfrm>
            <a:off x="539552" y="4005064"/>
            <a:ext cx="4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</a:p>
        </p:txBody>
      </p:sp>
      <p:sp>
        <p:nvSpPr>
          <p:cNvPr id="37" name="مربع نص 36"/>
          <p:cNvSpPr txBox="1"/>
          <p:nvPr/>
        </p:nvSpPr>
        <p:spPr>
          <a:xfrm>
            <a:off x="3635896" y="3212976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لنحسب المردود على فرض أن الحمل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920" y="3664188"/>
          <a:ext cx="43132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9" name="Equation" r:id="rId6" imgW="1828800" imgH="419040" progId="Equation.DSMT4">
                  <p:embed/>
                </p:oleObj>
              </mc:Choice>
              <mc:Fallback>
                <p:oleObj name="Equation" r:id="rId6" imgW="1828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664188"/>
                        <a:ext cx="4313237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881438" y="4670986"/>
          <a:ext cx="425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0" name="Equation" r:id="rId8" imgW="1803240" imgH="419040" progId="Equation.DSMT4">
                  <p:embed/>
                </p:oleObj>
              </mc:Choice>
              <mc:Fallback>
                <p:oleObj name="Equation" r:id="rId8" imgW="1803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70986"/>
                        <a:ext cx="4254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5148064" y="5589240"/>
          <a:ext cx="22780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1" name="Equation" r:id="rId10" imgW="965160" imgH="431640" progId="Equation.DSMT4">
                  <p:embed/>
                </p:oleObj>
              </mc:Choice>
              <mc:Fallback>
                <p:oleObj name="Equation" r:id="rId10" imgW="9651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589240"/>
                        <a:ext cx="227806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85720" y="5332413"/>
            <a:ext cx="8501122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نلاحظ أن الدارة في هذه الحالة تعمل في الربع الأول لأن القيمة الوسطية لجهد الحمولة موجبة وتيار الحمولة دائماً موجب.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929190" y="2165987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786314" y="3721113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72066" y="4289438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7" name="Equation" r:id="rId3" imgW="1231560" imgH="393480" progId="Equation.DSMT4">
                  <p:embed/>
                </p:oleObj>
              </mc:Choice>
              <mc:Fallback>
                <p:oleObj name="Equation" r:id="rId3" imgW="12315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9438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215074" y="290670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8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90670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428596" y="2689207"/>
            <a:ext cx="5286412" cy="9541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grpSp>
        <p:nvGrpSpPr>
          <p:cNvPr id="26" name="مجموعة 25"/>
          <p:cNvGrpSpPr/>
          <p:nvPr/>
        </p:nvGrpSpPr>
        <p:grpSpPr>
          <a:xfrm>
            <a:off x="428596" y="428604"/>
            <a:ext cx="8429684" cy="1815882"/>
            <a:chOff x="428596" y="1500174"/>
            <a:chExt cx="8429684" cy="1815882"/>
          </a:xfrm>
        </p:grpSpPr>
        <p:sp>
          <p:nvSpPr>
            <p:cNvPr id="23" name="مربع نص 22"/>
            <p:cNvSpPr txBox="1"/>
            <p:nvPr/>
          </p:nvSpPr>
          <p:spPr>
            <a:xfrm>
              <a:off x="428596" y="1500174"/>
              <a:ext cx="8429684" cy="18158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نلاحظ أن كل دور من أدوار الموجة الحاملة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يحتوي على نبضتين للجهد عرض كل منهما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T/2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حيث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=m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u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</a:t>
              </a:r>
              <a:r>
                <a:rPr lang="en-US" sz="2800" b="1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A</a:t>
              </a:r>
              <a:r>
                <a:rPr lang="en-US" sz="2800" b="1" baseline="-25000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/A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/T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.</a:t>
              </a:r>
            </a:p>
            <a:p>
              <a:pPr algn="just"/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فترة التمرير المشتركة للترانزستورين المتناظرين          في دور واحد.</a:t>
              </a:r>
              <a:endPara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1547664" y="2357430"/>
            <a:ext cx="8636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69" name="Equation" r:id="rId7" imgW="368280" imgH="241200" progId="Equation.DSMT4">
                    <p:embed/>
                  </p:oleObj>
                </mc:Choice>
                <mc:Fallback>
                  <p:oleObj name="Equation" r:id="rId7" imgW="3682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357430"/>
                          <a:ext cx="8636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57158" y="2214554"/>
            <a:ext cx="8429684" cy="18158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تمرين للطلاب</a:t>
            </a:r>
          </a:p>
          <a:p>
            <a:pPr algn="ctr"/>
            <a:endParaRPr lang="en-US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800" b="1" dirty="0">
                <a:cs typeface="Simplified Arabic" pitchFamily="2" charset="-78"/>
              </a:rPr>
              <a:t>المطلوب إجراء نفس الدراسة من أجل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&lt;0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وحساب القيمة الوسطية لجهد الخرج وتحديد في أي ربع تعمل الدارة.</a:t>
            </a:r>
          </a:p>
        </p:txBody>
      </p:sp>
    </p:spTree>
  </p:cSld>
  <p:clrMapOvr>
    <a:masterClrMapping/>
  </p:clrMapOvr>
  <p:transition>
    <p:cover dir="l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707904" y="3068960"/>
            <a:ext cx="511256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الدارة: </a:t>
            </a:r>
            <a:r>
              <a:rPr lang="ar-SY" sz="2800" b="1" dirty="0">
                <a:cs typeface="Simplified Arabic" pitchFamily="2" charset="-78"/>
              </a:rPr>
              <a:t>نميز نمطين للعمل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&gt;0.5</a:t>
            </a:r>
            <a:r>
              <a:rPr lang="ar-SY" sz="2800" b="1" dirty="0"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أو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&lt;0.5</a:t>
            </a:r>
            <a:endParaRPr lang="ar-SY" sz="2800" b="1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211960" y="4536926"/>
          <a:ext cx="15192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1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36926"/>
                        <a:ext cx="15192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228184" y="4437112"/>
          <a:ext cx="1522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2" name="Equation" r:id="rId6" imgW="647640" imgH="266400" progId="Equation.DSMT4">
                  <p:embed/>
                </p:oleObj>
              </mc:Choice>
              <mc:Fallback>
                <p:oleObj name="Equation" r:id="rId6" imgW="64764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5224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932040" y="5915173"/>
          <a:ext cx="2686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3" name="Equation" r:id="rId10" imgW="1143000" imgH="228600" progId="Equation.DSMT4">
                  <p:embed/>
                </p:oleObj>
              </mc:Choice>
              <mc:Fallback>
                <p:oleObj name="Equation" r:id="rId10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915173"/>
                        <a:ext cx="268605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948113" y="5214639"/>
          <a:ext cx="2478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4" name="Equation" r:id="rId12" imgW="1054080" imgH="228600" progId="Equation.DSMT4">
                  <p:embed/>
                </p:oleObj>
              </mc:Choice>
              <mc:Fallback>
                <p:oleObj name="Equation" r:id="rId12" imgW="10540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5214639"/>
                        <a:ext cx="2478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216" y="5214490"/>
          <a:ext cx="2178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5" name="Equation" r:id="rId14" imgW="927000" imgH="228600" progId="Equation.DSMT4">
                  <p:embed/>
                </p:oleObj>
              </mc:Choice>
              <mc:Fallback>
                <p:oleObj name="Equation" r:id="rId14" imgW="927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214490"/>
                        <a:ext cx="21780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150538" name="Object 10"/>
          <p:cNvGraphicFramePr>
            <a:graphicFrameLocks noChangeAspect="1"/>
          </p:cNvGraphicFramePr>
          <p:nvPr/>
        </p:nvGraphicFramePr>
        <p:xfrm>
          <a:off x="6804248" y="3933056"/>
          <a:ext cx="11604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6" name="Equation" r:id="rId16" imgW="495000" imgH="203040" progId="Equation.DSMT4">
                  <p:embed/>
                </p:oleObj>
              </mc:Choice>
              <mc:Fallback>
                <p:oleObj name="Equation" r:id="rId16" imgW="495000" imgH="203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933056"/>
                        <a:ext cx="11604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285720" y="0"/>
            <a:ext cx="864399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1Minus" startAt="2"/>
            </a:pP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القدح بالتناوب بين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: حمولة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والتيار مرشح بشكل مثالي 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7956376" y="3933056"/>
            <a:ext cx="8640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أولاً:</a:t>
            </a:r>
            <a:endParaRPr lang="ar-SY" sz="2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714744" y="6032522"/>
          <a:ext cx="2397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8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6032522"/>
                        <a:ext cx="23971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1" name="صورة 10" descr="power2_fig3_10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سهم لأعلى 14"/>
          <p:cNvSpPr/>
          <p:nvPr/>
        </p:nvSpPr>
        <p:spPr>
          <a:xfrm>
            <a:off x="1857356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3622953"/>
          <a:ext cx="32512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9" name="Equation" r:id="rId8" imgW="1384200" imgH="558720" progId="Equation.DSMT4">
                  <p:embed/>
                </p:oleObj>
              </mc:Choice>
              <mc:Fallback>
                <p:oleObj name="Equation" r:id="rId8" imgW="138420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622953"/>
                        <a:ext cx="32512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714744" y="4941551"/>
          <a:ext cx="2874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0" name="Equation" r:id="rId10" imgW="1218960" imgH="228600" progId="Equation.DSMT4">
                  <p:embed/>
                </p:oleObj>
              </mc:Choice>
              <mc:Fallback>
                <p:oleObj name="Equation" r:id="rId10" imgW="12189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941551"/>
                        <a:ext cx="28749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714744" y="3140968"/>
          <a:ext cx="1606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1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140968"/>
                        <a:ext cx="1606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3714744" y="5487037"/>
          <a:ext cx="2368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2" name="Equation" r:id="rId14" imgW="1002960" imgH="228600" progId="Equation.DSMT4">
                  <p:embed/>
                </p:oleObj>
              </mc:Choice>
              <mc:Fallback>
                <p:oleObj name="Equation" r:id="rId14" imgW="1002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487037"/>
                        <a:ext cx="2368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مستدير الزوايا 17"/>
          <p:cNvSpPr/>
          <p:nvPr/>
        </p:nvSpPr>
        <p:spPr>
          <a:xfrm>
            <a:off x="4786314" y="3714752"/>
            <a:ext cx="3071834" cy="7858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3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928662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143504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3" name="صورة 2" descr="power2_fig3_10_curv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896" y="357166"/>
            <a:ext cx="3355848" cy="494080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857752" y="3571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لجهد الخرج :</a:t>
            </a:r>
          </a:p>
        </p:txBody>
      </p:sp>
      <p:graphicFrame>
        <p:nvGraphicFramePr>
          <p:cNvPr id="158722" name="Object 3"/>
          <p:cNvGraphicFramePr>
            <a:graphicFrameLocks noChangeAspect="1"/>
          </p:cNvGraphicFramePr>
          <p:nvPr/>
        </p:nvGraphicFramePr>
        <p:xfrm>
          <a:off x="3773518" y="857232"/>
          <a:ext cx="5156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2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518" y="857232"/>
                        <a:ext cx="5156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87800" y="1858554"/>
          <a:ext cx="45307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3" name="Equation" r:id="rId6" imgW="1930320" imgH="393480" progId="Equation.DSMT4">
                  <p:embed/>
                </p:oleObj>
              </mc:Choice>
              <mc:Fallback>
                <p:oleObj name="Equation" r:id="rId6" imgW="19303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858554"/>
                        <a:ext cx="45307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046538" y="2861463"/>
          <a:ext cx="43338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4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861463"/>
                        <a:ext cx="43338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98901" y="3844448"/>
          <a:ext cx="2724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5" name="Equation" r:id="rId10" imgW="1155600" imgH="228600" progId="Equation.DSMT4">
                  <p:embed/>
                </p:oleObj>
              </mc:Choice>
              <mc:Fallback>
                <p:oleObj name="Equation" r:id="rId10" imgW="11556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901" y="3844448"/>
                        <a:ext cx="27241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4572008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القيمة الوسطية لجهد الحمولة تتغير بين </a:t>
            </a:r>
            <a:r>
              <a:rPr lang="en-US" sz="2800" b="1" i="1" dirty="0">
                <a:cs typeface="Simplified Arabic" pitchFamily="2" charset="-78"/>
              </a:rPr>
              <a:t>-U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i="1" dirty="0">
                <a:cs typeface="Simplified Arabic" pitchFamily="2" charset="-78"/>
              </a:rPr>
              <a:t>+U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بتغير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cs typeface="Simplified Arabic" pitchFamily="2" charset="-78"/>
                <a:sym typeface="Symbol"/>
              </a:rPr>
              <a:t> بين </a:t>
            </a:r>
            <a:r>
              <a:rPr lang="en-US" sz="2800" b="1" dirty="0"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cs typeface="Simplified Arabic" pitchFamily="2" charset="-78"/>
                <a:sym typeface="Symbol"/>
              </a:rPr>
              <a:t> و </a:t>
            </a:r>
            <a:r>
              <a:rPr lang="en-US" sz="2800" b="1" dirty="0">
                <a:cs typeface="Simplified Arabic" pitchFamily="2" charset="-78"/>
                <a:sym typeface="Symbol"/>
              </a:rPr>
              <a:t>1</a:t>
            </a:r>
            <a:endParaRPr lang="ar-SY" sz="2800" b="1" baseline="-25000" dirty="0"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43263" y="5816600"/>
          <a:ext cx="1071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6" name="Equation" r:id="rId12" imgW="457200" imgH="203040" progId="Equation.DSMT4">
                  <p:embed/>
                </p:oleObj>
              </mc:Choice>
              <mc:Fallback>
                <p:oleObj name="Equation" r:id="rId12" imgW="45720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816600"/>
                        <a:ext cx="10715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100138" y="5786438"/>
          <a:ext cx="12541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7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786438"/>
                        <a:ext cx="12541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5876147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8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5876147"/>
                        <a:ext cx="4476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7459663" y="5816600"/>
          <a:ext cx="1073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9" name="Equation" r:id="rId18" imgW="457200" imgH="203040" progId="Equation.DSMT4">
                  <p:embed/>
                </p:oleObj>
              </mc:Choice>
              <mc:Fallback>
                <p:oleObj name="Equation" r:id="rId18" imgW="45720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816600"/>
                        <a:ext cx="10731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18138" y="5786438"/>
          <a:ext cx="1252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60"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786438"/>
                        <a:ext cx="125253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858000" y="5876148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61" name="Equation" r:id="rId22" imgW="190440" imgH="152280" progId="Equation.DSMT4">
                  <p:embed/>
                </p:oleObj>
              </mc:Choice>
              <mc:Fallback>
                <p:oleObj name="Equation" r:id="rId2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76148"/>
                        <a:ext cx="4476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7440930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14620"/>
            <a:ext cx="6909435" cy="38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1000108"/>
            <a:ext cx="977265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ستطيل 7"/>
          <p:cNvSpPr/>
          <p:nvPr/>
        </p:nvSpPr>
        <p:spPr>
          <a:xfrm>
            <a:off x="4071934" y="785794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/>
          <p:cNvSpPr/>
          <p:nvPr/>
        </p:nvSpPr>
        <p:spPr>
          <a:xfrm>
            <a:off x="3214678" y="1000108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15F2-2E5E-4B34-8721-E01198382948}" type="datetime3">
              <a:rPr lang="en-US" smtClean="0"/>
              <a:pPr/>
              <a:t>7 March 2019</a:t>
            </a:fld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pic>
        <p:nvPicPr>
          <p:cNvPr id="6" name="صورة 5" descr="max710pi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945" y="387324"/>
            <a:ext cx="6278111" cy="6083352"/>
          </a:xfrm>
          <a:prstGeom prst="rect">
            <a:avLst/>
          </a:prstGeom>
        </p:spPr>
      </p:pic>
      <p:pic>
        <p:nvPicPr>
          <p:cNvPr id="7" name="صورة 6" descr="max710circui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009" y="307914"/>
            <a:ext cx="6357982" cy="6242172"/>
          </a:xfrm>
          <a:prstGeom prst="rect">
            <a:avLst/>
          </a:prstGeom>
        </p:spPr>
      </p:pic>
      <p:pic>
        <p:nvPicPr>
          <p:cNvPr id="8" name="صورة 7" descr="max710feature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46" y="853946"/>
            <a:ext cx="6720709" cy="5150109"/>
          </a:xfrm>
          <a:prstGeom prst="rect">
            <a:avLst/>
          </a:prstGeom>
        </p:spPr>
      </p:pic>
      <p:pic>
        <p:nvPicPr>
          <p:cNvPr id="9" name="صورة 8" descr="max710app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377" y="1643050"/>
            <a:ext cx="8099247" cy="3571900"/>
          </a:xfrm>
          <a:prstGeom prst="rect">
            <a:avLst/>
          </a:prstGeom>
        </p:spPr>
      </p:pic>
      <p:sp>
        <p:nvSpPr>
          <p:cNvPr id="11" name="مستطيل 10"/>
          <p:cNvSpPr/>
          <p:nvPr/>
        </p:nvSpPr>
        <p:spPr>
          <a:xfrm>
            <a:off x="1000100" y="4572008"/>
            <a:ext cx="728667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بسرعة المحرك باستخدام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 و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L298</a:t>
            </a:r>
            <a:endParaRPr lang="ar-SY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roduc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47664" y="134076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28604"/>
            <a:ext cx="4429156" cy="583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5143504" y="428604"/>
            <a:ext cx="34290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نظام تعليق مغناطيسي</a:t>
            </a:r>
          </a:p>
        </p:txBody>
      </p:sp>
      <p:pic>
        <p:nvPicPr>
          <p:cNvPr id="214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6188" y="1785926"/>
            <a:ext cx="3286148" cy="45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500034" y="936293"/>
            <a:ext cx="8286808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تسلسلي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تحريضي مقداره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6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2000 Hz</a:t>
            </a:r>
            <a:r>
              <a:rPr lang="ar-SY" sz="2800" b="1" dirty="0">
                <a:cs typeface="Simplified Arabic" pitchFamily="2" charset="-78"/>
              </a:rPr>
              <a:t> بفترة تمرير</a:t>
            </a:r>
            <a:r>
              <a:rPr lang="en-US" sz="2800" b="1" dirty="0">
                <a:cs typeface="Simplified Arabic" pitchFamily="2" charset="-78"/>
              </a:rPr>
              <a:t>60 %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1- أرسم المنحنيات التالية : جهد وتيار 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 جهد وتيار </a:t>
            </a:r>
            <a:r>
              <a:rPr lang="ar-SA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2- أوجد القيمة الوسطية والفعالة لجهد الحمل – القيمة الوسطية والفعالة لتيار الحمل – </a:t>
            </a:r>
            <a:r>
              <a:rPr lang="ar-SY" sz="2800" b="1" dirty="0">
                <a:cs typeface="Simplified Arabic" pitchFamily="2" charset="-78"/>
                <a:sym typeface="Symbol"/>
              </a:rPr>
              <a:t>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الترانزستور القيمة الوسطية والفعالة لتيار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- </a:t>
            </a:r>
            <a:r>
              <a:rPr lang="ar-SA" sz="2800" b="1" dirty="0">
                <a:cs typeface="Simplified Arabic" pitchFamily="2" charset="-78"/>
                <a:sym typeface="Symbol"/>
              </a:rPr>
              <a:t>الاستطاعة </a:t>
            </a:r>
            <a:r>
              <a:rPr lang="ar-SY" sz="2800" b="1" dirty="0">
                <a:cs typeface="Simplified Arabic" pitchFamily="2" charset="-78"/>
                <a:sym typeface="Symbol"/>
              </a:rPr>
              <a:t>الفعالة المستهلكة في الحمولة – الاستطاعة الظاهرية من منبع التغذية.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57158" y="857232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800" b="1" dirty="0">
                <a:cs typeface="Simplified Arabic" pitchFamily="2" charset="-78"/>
              </a:rPr>
              <a:t>الترانزستور بأنواعه سواءً كان ثنائي القطبية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MOSFET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IGBT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(سهل القيادة , </a:t>
            </a:r>
            <a:r>
              <a:rPr lang="ar-SY" sz="2800" b="1" dirty="0" err="1">
                <a:cs typeface="Simplified Arabic" pitchFamily="2" charset="-78"/>
              </a:rPr>
              <a:t>لايحتاج</a:t>
            </a:r>
            <a:r>
              <a:rPr lang="ar-SY" sz="2800" b="1" dirty="0">
                <a:cs typeface="Simplified Arabic" pitchFamily="2" charset="-78"/>
              </a:rPr>
              <a:t>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صغيرة ومتوسطة).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5388951"/>
            <a:ext cx="350046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200" dirty="0">
                <a:cs typeface="Simplified Arabic" pitchFamily="2" charset="-78"/>
              </a:rPr>
              <a:t>IGBT 1200 A – 3300 v</a:t>
            </a:r>
            <a:endParaRPr lang="ar-SY" sz="2200" dirty="0">
              <a:cs typeface="Simplified Arabic" pitchFamily="2" charset="-78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3143272" cy="281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صورة 10" descr="IGB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212976"/>
            <a:ext cx="1508760" cy="16764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3"/>
          <p:cNvGraphicFramePr>
            <a:graphicFrameLocks noChangeAspect="1"/>
          </p:cNvGraphicFramePr>
          <p:nvPr/>
        </p:nvGraphicFramePr>
        <p:xfrm>
          <a:off x="4071934" y="3857628"/>
          <a:ext cx="434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4" name="Equation" r:id="rId3" imgW="1841400" imgH="228600" progId="Equation.DSMT4">
                  <p:embed/>
                </p:oleObj>
              </mc:Choice>
              <mc:Fallback>
                <p:oleObj name="Equation" r:id="rId3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857628"/>
                        <a:ext cx="4340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114828" y="4572008"/>
          <a:ext cx="43862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5" name="Equation" r:id="rId5" imgW="1866600" imgH="393480" progId="Equation.DSMT4">
                  <p:embed/>
                </p:oleObj>
              </mc:Choice>
              <mc:Fallback>
                <p:oleObj name="Equation" r:id="rId5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28" y="4572008"/>
                        <a:ext cx="4386262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43306" y="5643578"/>
          <a:ext cx="50704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6" name="Equation" r:id="rId7" imgW="2158920" imgH="266400" progId="Equation.DSMT4">
                  <p:embed/>
                </p:oleObj>
              </mc:Choice>
              <mc:Fallback>
                <p:oleObj name="Equation" r:id="rId7" imgW="2158920" imgH="26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643578"/>
                        <a:ext cx="507047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pic>
        <p:nvPicPr>
          <p:cNvPr id="11" name="صورة 10" descr="dc_chopper_curves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357686" y="3714752"/>
          <a:ext cx="38227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9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714752"/>
                        <a:ext cx="38227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5374" y="472282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0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4" y="4722820"/>
                        <a:ext cx="27273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428596" y="428604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 والقيمة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لجهدي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        والترانزستور</a:t>
            </a:r>
          </a:p>
        </p:txBody>
      </p:sp>
      <p:graphicFrame>
        <p:nvGraphicFramePr>
          <p:cNvPr id="195589" name="Object 5"/>
          <p:cNvGraphicFramePr>
            <a:graphicFrameLocks noChangeAspect="1"/>
          </p:cNvGraphicFramePr>
          <p:nvPr/>
        </p:nvGraphicFramePr>
        <p:xfrm>
          <a:off x="4759324" y="5346713"/>
          <a:ext cx="30194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1" name="Equation" r:id="rId8" imgW="1295280" imgH="241200" progId="Equation.DSMT4">
                  <p:embed/>
                </p:oleObj>
              </mc:Choice>
              <mc:Fallback>
                <p:oleObj name="Equation" r:id="rId8" imgW="1295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4" y="5346713"/>
                        <a:ext cx="301942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4986336" y="6000768"/>
          <a:ext cx="2565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2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6" y="6000768"/>
                        <a:ext cx="25654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3" name="Object 3"/>
          <p:cNvGraphicFramePr>
            <a:graphicFrameLocks noChangeAspect="1"/>
          </p:cNvGraphicFramePr>
          <p:nvPr/>
        </p:nvGraphicFramePr>
        <p:xfrm>
          <a:off x="4148132" y="3643314"/>
          <a:ext cx="4325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6" name="Equation" r:id="rId3" imgW="1841400" imgH="393480" progId="Equation.DSMT4">
                  <p:embed/>
                </p:oleObj>
              </mc:Choice>
              <mc:Fallback>
                <p:oleObj name="Equation" r:id="rId3" imgW="1841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2" y="3643314"/>
                        <a:ext cx="432593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744907" y="5039796"/>
          <a:ext cx="513238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7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07" y="5039796"/>
                        <a:ext cx="5132387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5929330"/>
          <a:ext cx="5192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8"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929330"/>
                        <a:ext cx="5192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0" name="مربع نص 19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الترانزستور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544213" y="4534436"/>
          <a:ext cx="3533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9" name="Equation" r:id="rId10" imgW="1498320" imgH="228600" progId="Equation.DSMT4">
                  <p:embed/>
                </p:oleObj>
              </mc:Choice>
              <mc:Fallback>
                <p:oleObj name="Equation" r:id="rId10" imgW="14983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213" y="4534436"/>
                        <a:ext cx="3533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3460750" y="3643314"/>
          <a:ext cx="5160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1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643314"/>
                        <a:ext cx="51609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167981" y="4523324"/>
          <a:ext cx="3746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2" name="Equation" r:id="rId6" imgW="1587240" imgH="241200" progId="Equation.DSMT4">
                  <p:embed/>
                </p:oleObj>
              </mc:Choice>
              <mc:Fallback>
                <p:oleObj name="Equation" r:id="rId6" imgW="15872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23324"/>
                        <a:ext cx="37465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271869" y="5047734"/>
          <a:ext cx="57292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3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69" y="5047734"/>
                        <a:ext cx="572928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95650" y="5929330"/>
          <a:ext cx="54911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4" name="Equation" r:id="rId11" imgW="2336760" imgH="253800" progId="Equation.DSMT4">
                  <p:embed/>
                </p:oleObj>
              </mc:Choice>
              <mc:Fallback>
                <p:oleObj name="Equation" r:id="rId11" imgW="233676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929330"/>
                        <a:ext cx="54911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المستهلكة في الحمولة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143375" y="5972175"/>
          <a:ext cx="4032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3" name="Equation" r:id="rId4" imgW="1714320" imgH="228600" progId="Equation.DSMT4">
                  <p:embed/>
                </p:oleObj>
              </mc:Choice>
              <mc:Fallback>
                <p:oleObj name="Equation" r:id="rId4" imgW="17143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972175"/>
                        <a:ext cx="40322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991100" y="5086350"/>
          <a:ext cx="2335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4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86350"/>
                        <a:ext cx="233521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295650" y="3786188"/>
          <a:ext cx="57277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5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3786188"/>
                        <a:ext cx="57277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4357686" y="3212976"/>
          <a:ext cx="3825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4" name="Equation" r:id="rId3" imgW="1638000" imgH="241200" progId="Equation.DSMT4">
                  <p:embed/>
                </p:oleObj>
              </mc:Choice>
              <mc:Fallback>
                <p:oleObj name="Equation" r:id="rId3" imgW="163800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212976"/>
                        <a:ext cx="38258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1124744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الظاهرية للمنبع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355976" y="3789040"/>
          <a:ext cx="3436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5" name="Equation" r:id="rId6" imgW="1460160" imgH="203040" progId="Equation.DSMT4">
                  <p:embed/>
                </p:oleObj>
              </mc:Choice>
              <mc:Fallback>
                <p:oleObj name="Equation" r:id="rId6" imgW="14601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789040"/>
                        <a:ext cx="34369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صورة 6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203848" y="4149080"/>
            <a:ext cx="562194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تمرين: أحسب المردود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199691" name="Object 7"/>
          <p:cNvGraphicFramePr>
            <a:graphicFrameLocks noChangeAspect="1"/>
          </p:cNvGraphicFramePr>
          <p:nvPr/>
        </p:nvGraphicFramePr>
        <p:xfrm>
          <a:off x="3609975" y="4509120"/>
          <a:ext cx="53403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6" name="Equation" r:id="rId9" imgW="2273040" imgH="393480" progId="Equation.DSMT4">
                  <p:embed/>
                </p:oleObj>
              </mc:Choice>
              <mc:Fallback>
                <p:oleObj name="Equation" r:id="rId9" imgW="22730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509120"/>
                        <a:ext cx="534035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663950" y="5445224"/>
          <a:ext cx="52816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7" name="Equation" r:id="rId11" imgW="2247840" imgH="228600" progId="Equation.DSMT4">
                  <p:embed/>
                </p:oleObj>
              </mc:Choice>
              <mc:Fallback>
                <p:oleObj name="Equation" r:id="rId11" imgW="224784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445224"/>
                        <a:ext cx="52816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768850" y="5949950"/>
          <a:ext cx="30130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8" name="Equation" r:id="rId13" imgW="1282680" imgH="228600" progId="Equation.DSMT4">
                  <p:embed/>
                </p:oleObj>
              </mc:Choice>
              <mc:Fallback>
                <p:oleObj name="Equation" r:id="rId13" imgW="12826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949950"/>
                        <a:ext cx="30130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مربع نص 22"/>
          <p:cNvSpPr txBox="1"/>
          <p:nvPr/>
        </p:nvSpPr>
        <p:spPr>
          <a:xfrm>
            <a:off x="428596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dirty="0" err="1"/>
              <a:t>د.</a:t>
            </a:r>
            <a:r>
              <a:rPr lang="ar-SY" dirty="0"/>
              <a:t> عماد </a:t>
            </a:r>
            <a:r>
              <a:rPr lang="ar-SY" dirty="0" err="1"/>
              <a:t>الروح </a:t>
            </a:r>
            <a:r>
              <a:rPr lang="ar-SY" dirty="0"/>
              <a:t>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95536" y="908720"/>
            <a:ext cx="835824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 أحسب قيمة الملف الحدية ثم أوجد قيمة الملف التي تعطي تذبذب تيار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0.2A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 ثم احسب قيمة المكثف اللازمة لتحسين شكل الجهد على المقاومة بحيث </a:t>
            </a:r>
            <a:r>
              <a:rPr lang="en-US" sz="27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Vr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=0.5v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467544" y="2060848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0" name="Equation" r:id="rId3" imgW="1206360" imgH="495000" progId="Equation.DSMT4">
                  <p:embed/>
                </p:oleObj>
              </mc:Choice>
              <mc:Fallback>
                <p:oleObj name="Equation" r:id="rId3" imgW="1206360" imgH="495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60848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1"/>
          <p:cNvGraphicFramePr>
            <a:graphicFrameLocks noChangeAspect="1"/>
          </p:cNvGraphicFramePr>
          <p:nvPr/>
        </p:nvGraphicFramePr>
        <p:xfrm>
          <a:off x="467544" y="5372819"/>
          <a:ext cx="28114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1" name="Equation" r:id="rId5" imgW="1384200" imgH="495000" progId="Equation.DSMT4">
                  <p:embed/>
                </p:oleObj>
              </mc:Choice>
              <mc:Fallback>
                <p:oleObj name="Equation" r:id="rId5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2819"/>
                        <a:ext cx="28114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915816" y="2060848"/>
          <a:ext cx="41513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2" name="Equation" r:id="rId7" imgW="2044440" imgH="495000" progId="Equation.DSMT4">
                  <p:embed/>
                </p:oleObj>
              </mc:Choice>
              <mc:Fallback>
                <p:oleObj name="Equation" r:id="rId7" imgW="2044440" imgH="49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060848"/>
                        <a:ext cx="41513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67968" y="5373688"/>
          <a:ext cx="5624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3" name="Equation" r:id="rId9" imgW="2768400" imgH="495000" progId="Equation.DSMT4">
                  <p:embed/>
                </p:oleObj>
              </mc:Choice>
              <mc:Fallback>
                <p:oleObj name="Equation" r:id="rId9" imgW="2768400" imgH="495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68" y="5373688"/>
                        <a:ext cx="56245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7"/>
          <p:cNvGraphicFramePr>
            <a:graphicFrameLocks noChangeAspect="1"/>
          </p:cNvGraphicFramePr>
          <p:nvPr/>
        </p:nvGraphicFramePr>
        <p:xfrm>
          <a:off x="467544" y="3212976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4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12976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211960" y="4221088"/>
          <a:ext cx="4486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5" name="Equation" r:id="rId13" imgW="2209680" imgH="495000" progId="Equation.DSMT4">
                  <p:embed/>
                </p:oleObj>
              </mc:Choice>
              <mc:Fallback>
                <p:oleObj name="Equation" r:id="rId13" imgW="2209680" imgH="495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221088"/>
                        <a:ext cx="4486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347864" y="3212976"/>
          <a:ext cx="3121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06" name="Equation" r:id="rId15" imgW="1536480" imgH="495000" progId="Equation.DSMT4">
                  <p:embed/>
                </p:oleObj>
              </mc:Choice>
              <mc:Fallback>
                <p:oleObj name="Equation" r:id="rId15" imgW="1536480" imgH="495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12976"/>
                        <a:ext cx="31210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1101756"/>
            <a:ext cx="8501122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صرف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2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1000 Hz</a:t>
            </a:r>
            <a:r>
              <a:rPr lang="ar-SY" sz="2800" b="1" dirty="0">
                <a:cs typeface="Simplified Arabic" pitchFamily="2" charset="-78"/>
              </a:rPr>
              <a:t> بفترة تمرير </a:t>
            </a:r>
            <a:r>
              <a:rPr lang="en-US" sz="2800" b="1" dirty="0">
                <a:cs typeface="Simplified Arabic" pitchFamily="2" charset="-78"/>
              </a:rPr>
              <a:t>50 %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أرسم المنحنيات التالية : جهد </a:t>
            </a:r>
            <a:r>
              <a:rPr lang="ar-SY" sz="2800" b="1" dirty="0">
                <a:cs typeface="Simplified Arabic" pitchFamily="2" charset="-78"/>
                <a:sym typeface="Symbol"/>
              </a:rPr>
              <a:t>وتيار </a:t>
            </a:r>
            <a:r>
              <a:rPr lang="ar-SA" sz="2800" b="1" dirty="0">
                <a:cs typeface="Simplified Arabic" pitchFamily="2" charset="-78"/>
                <a:sym typeface="Symbol"/>
              </a:rPr>
              <a:t>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</a:t>
            </a:r>
            <a:r>
              <a:rPr lang="ar-SY" sz="2800" b="1" dirty="0">
                <a:cs typeface="Simplified Arabic" pitchFamily="2" charset="-78"/>
                <a:sym typeface="Symbol"/>
              </a:rPr>
              <a:t> تيار المنبع –  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أوجد القيمة الوسطية والفعالة لجهد الحمل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القيمة الوسطية والفعالة لتيار الحمل – القيمة الوسطية لتيار المنبع.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cs typeface="Simplified Arabic" pitchFamily="2" charset="-78"/>
                <a:sym typeface="Symbol"/>
              </a:rPr>
              <a:t>أوجد الاستطاعة الفعالة المستهلكة في الحمولة والاستطاعة المقدمة من المنبع </a:t>
            </a:r>
            <a:r>
              <a:rPr lang="en-US" sz="2800" b="1" dirty="0"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S</a:t>
            </a:r>
            <a:r>
              <a:rPr lang="ar-SY" sz="2800" b="1" baseline="-25000" dirty="0">
                <a:cs typeface="Simplified Arabic" pitchFamily="2" charset="-78"/>
                <a:sym typeface="Symbol"/>
              </a:rPr>
              <a:t>.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33788" y="3929063"/>
          <a:ext cx="477678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4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929063"/>
                        <a:ext cx="4776787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50913" y="5572125"/>
          <a:ext cx="35274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5" name="Equation" r:id="rId6" imgW="1511280" imgH="393480" progId="Equation.DSMT4">
                  <p:embed/>
                </p:oleObj>
              </mc:Choice>
              <mc:Fallback>
                <p:oleObj name="Equation" r:id="rId6" imgW="1511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572125"/>
                        <a:ext cx="3527425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29190" y="5786454"/>
          <a:ext cx="37147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6" name="Equation" r:id="rId8" imgW="1587240" imgH="266400" progId="Equation.DSMT4">
                  <p:embed/>
                </p:oleObj>
              </mc:Choice>
              <mc:Fallback>
                <p:oleObj name="Equation" r:id="rId8" imgW="158724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786454"/>
                        <a:ext cx="371475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21038" y="4857750"/>
          <a:ext cx="5791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7" name="Equation" r:id="rId11" imgW="2463480" imgH="393480" progId="Equation.DSMT4">
                  <p:embed/>
                </p:oleObj>
              </mc:Choice>
              <mc:Fallback>
                <p:oleObj name="Equation" r:id="rId11" imgW="24634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4857750"/>
                        <a:ext cx="5791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شكل بيضاوي 15"/>
          <p:cNvSpPr/>
          <p:nvPr/>
        </p:nvSpPr>
        <p:spPr>
          <a:xfrm>
            <a:off x="500033" y="3643314"/>
            <a:ext cx="398510" cy="2257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ربع نص 16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الجهد على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3789040"/>
          <a:ext cx="3614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2"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789040"/>
                        <a:ext cx="3614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81075" y="5643563"/>
          <a:ext cx="34671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3" name="Equation" r:id="rId6" imgW="1485720" imgH="393480" progId="Equation.DSMT4">
                  <p:embed/>
                </p:oleObj>
              </mc:Choice>
              <mc:Fallback>
                <p:oleObj name="Equation" r:id="rId6" imgW="14857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643563"/>
                        <a:ext cx="34671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13313" y="5786453"/>
          <a:ext cx="37449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4" name="Equation" r:id="rId8" imgW="1600200" imgH="266400" progId="Equation.DSMT4">
                  <p:embed/>
                </p:oleObj>
              </mc:Choice>
              <mc:Fallback>
                <p:oleObj name="Equation" r:id="rId8" imgW="16002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786453"/>
                        <a:ext cx="3744912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03848" y="4881339"/>
          <a:ext cx="576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5" name="Equation" r:id="rId11" imgW="2450880" imgH="393480" progId="Equation.DSMT4">
                  <p:embed/>
                </p:oleObj>
              </mc:Choice>
              <mc:Fallback>
                <p:oleObj name="Equation" r:id="rId11" imgW="24508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81339"/>
                        <a:ext cx="5761038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92867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</a:t>
            </a:r>
            <a:r>
              <a:rPr lang="ar-SY" sz="2800" b="1" dirty="0" err="1">
                <a:cs typeface="Simplified Arabic" pitchFamily="2" charset="-78"/>
              </a:rPr>
              <a:t>الثايرستور</a:t>
            </a:r>
            <a:r>
              <a:rPr lang="ar-SY" sz="2800" b="1" dirty="0">
                <a:cs typeface="Simplified Arabic" pitchFamily="2" charset="-78"/>
              </a:rPr>
              <a:t> (يحتاج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للقطع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كبيرة).</a:t>
            </a:r>
          </a:p>
        </p:txBody>
      </p:sp>
      <p:pic>
        <p:nvPicPr>
          <p:cNvPr id="6" name="صورة 5" descr="thyristor_photo_100A_1200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2571744"/>
            <a:ext cx="3071834" cy="298250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pic>
        <p:nvPicPr>
          <p:cNvPr id="9" name="صورة 8" descr="s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240" y="3161520"/>
            <a:ext cx="1847088" cy="156362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9075" y="4500563"/>
          <a:ext cx="14319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7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4500563"/>
                        <a:ext cx="143192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لتيار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المنبع (ثابت) = مطال تيار الحمولة عندما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D(on)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4810" y="4000504"/>
          <a:ext cx="3787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6" name="Equation" r:id="rId4" imgW="1612800" imgH="457200" progId="Equation.DSMT4">
                  <p:embed/>
                </p:oleObj>
              </mc:Choice>
              <mc:Fallback>
                <p:oleObj name="Equation" r:id="rId4" imgW="16128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000504"/>
                        <a:ext cx="37877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استطاعة الحمولة – استطاعة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مستهلكة في حمل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86182" y="5143512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المنبع: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86182" y="5786454"/>
          <a:ext cx="4622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7" name="Equation" r:id="rId7" imgW="1968480" imgH="241200" progId="Equation.DSMT4">
                  <p:embed/>
                </p:oleObj>
              </mc:Choice>
              <mc:Fallback>
                <p:oleObj name="Equation" r:id="rId7" imgW="1968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786454"/>
                        <a:ext cx="4622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0466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908720"/>
            <a:ext cx="850112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المطلوب تصميم 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R = 50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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بجهد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LDC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=30V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ar-SY" sz="2800" b="1" dirty="0">
                <a:cs typeface="Simplified Arabic" pitchFamily="2" charset="-78"/>
              </a:rPr>
              <a:t> وبحيث يكون تذبذب الجهد أقل من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1%</a:t>
            </a:r>
            <a:r>
              <a:rPr lang="ar-SY" sz="2800" b="1" dirty="0">
                <a:cs typeface="Simplified Arabic" pitchFamily="2" charset="-78"/>
              </a:rPr>
              <a:t> وتردد عمل القاطع الالكتروني (الترانزستور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 = 25kHz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هل 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  <a:sym typeface="Symbol"/>
              </a:rPr>
              <a:t>؟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أدرس التذبذب في التيار.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467544" y="3102099"/>
          <a:ext cx="3698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4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02099"/>
                        <a:ext cx="369887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467544" y="4254227"/>
          <a:ext cx="64960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5" name="Equation" r:id="rId5" imgW="3200400" imgH="520560" progId="Equation.DSMT4">
                  <p:embed/>
                </p:oleObj>
              </mc:Choice>
              <mc:Fallback>
                <p:oleObj name="Equation" r:id="rId5" imgW="3200400" imgH="5205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54227"/>
                        <a:ext cx="64960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491880" y="5478363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6" name="Equation" r:id="rId7" imgW="965160" imgH="266400" progId="Equation.DSMT4">
                  <p:embed/>
                </p:oleObj>
              </mc:Choice>
              <mc:Fallback>
                <p:oleObj name="Equation" r:id="rId7" imgW="96516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478363"/>
                        <a:ext cx="19589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251520" y="593011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 dirty="0"/>
          </a:p>
        </p:txBody>
      </p:sp>
      <p:graphicFrame>
        <p:nvGraphicFramePr>
          <p:cNvPr id="311301" name="Object 3"/>
          <p:cNvGraphicFramePr>
            <a:graphicFrameLocks noChangeAspect="1"/>
          </p:cNvGraphicFramePr>
          <p:nvPr/>
        </p:nvGraphicFramePr>
        <p:xfrm>
          <a:off x="395536" y="476672"/>
          <a:ext cx="5778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1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5778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3"/>
          <p:cNvGraphicFramePr>
            <a:graphicFrameLocks noChangeAspect="1"/>
          </p:cNvGraphicFramePr>
          <p:nvPr/>
        </p:nvGraphicFramePr>
        <p:xfrm>
          <a:off x="395536" y="2774220"/>
          <a:ext cx="5184776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2"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74220"/>
                        <a:ext cx="5184776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3"/>
          <p:cNvGraphicFramePr>
            <a:graphicFrameLocks noChangeAspect="1"/>
          </p:cNvGraphicFramePr>
          <p:nvPr/>
        </p:nvGraphicFramePr>
        <p:xfrm>
          <a:off x="395536" y="1625446"/>
          <a:ext cx="619760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3" name="Equation" r:id="rId7" imgW="2641320" imgH="431640" progId="Equation.DSMT4">
                  <p:embed/>
                </p:oleObj>
              </mc:Choice>
              <mc:Fallback>
                <p:oleObj name="Equation" r:id="rId7" imgW="26413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5446"/>
                        <a:ext cx="6197601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95536" y="3834094"/>
          <a:ext cx="5245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4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34094"/>
                        <a:ext cx="5245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"/>
          <p:cNvGraphicFramePr>
            <a:graphicFrameLocks noChangeAspect="1"/>
          </p:cNvGraphicFramePr>
          <p:nvPr/>
        </p:nvGraphicFramePr>
        <p:xfrm>
          <a:off x="306388" y="5516563"/>
          <a:ext cx="53895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5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516563"/>
                        <a:ext cx="538956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254000" y="4894263"/>
          <a:ext cx="29400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6" name="Equation" r:id="rId13" imgW="1447560" imgH="241200" progId="Equation.DSMT4">
                  <p:embed/>
                </p:oleObj>
              </mc:Choice>
              <mc:Fallback>
                <p:oleObj name="Equation" r:id="rId13" imgW="144756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94263"/>
                        <a:ext cx="294005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323528" y="33265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دراسة تذبذب التيار: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23528" y="4725144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مكثف الترشيح: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23528" y="33265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</a:t>
            </a:r>
          </a:p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أرسم تيار المنبع من أجل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L=</a:t>
            </a:r>
            <a:r>
              <a:rPr lang="en-US" sz="2800" b="1" dirty="0" err="1">
                <a:latin typeface="Times New Roman" pitchFamily="18" charset="0"/>
                <a:cs typeface="Simplified Arabic" pitchFamily="2" charset="-78"/>
                <a:sym typeface="Symbol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Simplified Arabic" pitchFamily="2" charset="-78"/>
                <a:sym typeface="Symbol"/>
              </a:rPr>
              <a:t>cr</a:t>
            </a:r>
            <a:endParaRPr lang="ar-SA" sz="2800" b="1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430310" y="2357430"/>
            <a:ext cx="8356532" cy="264320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انتهى الفصل الأول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منظمات الجهد المستمر </a:t>
            </a:r>
            <a:b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5572132" y="0"/>
            <a:ext cx="30718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التسلسلية</a:t>
            </a:r>
          </a:p>
        </p:txBody>
      </p:sp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357166"/>
            <a:ext cx="3724656" cy="2136648"/>
          </a:xfrm>
          <a:prstGeom prst="rect">
            <a:avLst/>
          </a:prstGeom>
        </p:spPr>
      </p:pic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4013022" y="612986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 جهد مستمر قيمته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مفتاح الكتروني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الحمولة.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084460" y="2428868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يربط على التفرع مع الحمولة,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للمسار الحر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342900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357158" y="4143380"/>
            <a:ext cx="842968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يوصل المنبع المستمر إلى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=U</a:t>
            </a:r>
            <a:r>
              <a:rPr lang="en-US" sz="2800" b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OFF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يفصل المنبع المستمر عن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928794" y="928670"/>
            <a:ext cx="1000132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70110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=1/T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مع إشارة مرجعية مستمرة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تتراوح قيمته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cs typeface="Simplified Arabic" pitchFamily="2" charset="-78"/>
              </a:rPr>
              <a:t> 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3" name="مجموعة 12"/>
          <p:cNvGrpSpPr/>
          <p:nvPr/>
        </p:nvGrpSpPr>
        <p:grpSpPr>
          <a:xfrm>
            <a:off x="357158" y="3571876"/>
            <a:ext cx="8429684" cy="1168421"/>
            <a:chOff x="357158" y="4357694"/>
            <a:chExt cx="8429684" cy="1168421"/>
          </a:xfrm>
        </p:grpSpPr>
        <p:sp>
          <p:nvSpPr>
            <p:cNvPr id="18" name="مربع نص 17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5786446" y="4357694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00" name="Equation" r:id="rId3" imgW="596880" imgH="431640" progId="Equation.DSMT4">
                    <p:embed/>
                  </p:oleObj>
                </mc:Choice>
                <mc:Fallback>
                  <p:oleObj name="Equation" r:id="rId3" imgW="596880" imgH="4316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4357694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مربع نص 20"/>
            <p:cNvSpPr txBox="1"/>
            <p:nvPr/>
          </p:nvSpPr>
          <p:spPr>
            <a:xfrm>
              <a:off x="357158" y="4572008"/>
              <a:ext cx="8429684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sp>
        <p:nvSpPr>
          <p:cNvPr id="22" name="مربع نص 21"/>
          <p:cNvSpPr txBox="1"/>
          <p:nvPr/>
        </p:nvSpPr>
        <p:spPr>
          <a:xfrm>
            <a:off x="428596" y="268920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عندما يكون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يتولد عندها نبضة قدح ذات عرض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يتراوح بين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خلال دور من أدوار الموجة الحاملة.</a:t>
            </a:r>
          </a:p>
        </p:txBody>
      </p:sp>
      <p:grpSp>
        <p:nvGrpSpPr>
          <p:cNvPr id="25" name="مجموعة 24"/>
          <p:cNvGrpSpPr/>
          <p:nvPr/>
        </p:nvGrpSpPr>
        <p:grpSpPr>
          <a:xfrm>
            <a:off x="3500430" y="4714884"/>
            <a:ext cx="5214975" cy="788988"/>
            <a:chOff x="3397332" y="4783132"/>
            <a:chExt cx="5214975" cy="788988"/>
          </a:xfrm>
        </p:grpSpPr>
        <p:sp>
          <p:nvSpPr>
            <p:cNvPr id="27" name="مربع نص 26"/>
            <p:cNvSpPr txBox="1"/>
            <p:nvPr/>
          </p:nvSpPr>
          <p:spPr>
            <a:xfrm>
              <a:off x="5469035" y="4929198"/>
              <a:ext cx="314327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من قوانين المثلثات نجد:</a:t>
              </a: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3397332" y="4783132"/>
            <a:ext cx="219551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01" name="Equation" r:id="rId5" imgW="825480" imgH="393480" progId="Equation.DSMT4">
                    <p:embed/>
                  </p:oleObj>
                </mc:Choice>
                <mc:Fallback>
                  <p:oleObj name="Equation" r:id="rId5" imgW="82548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332" y="4783132"/>
                          <a:ext cx="219551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صورة 28" descr="trigger_dc_chopper_1Q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52" y="401188"/>
            <a:ext cx="2950464" cy="2313432"/>
          </a:xfrm>
          <a:prstGeom prst="rect">
            <a:avLst/>
          </a:prstGeom>
        </p:spPr>
      </p:pic>
      <p:sp>
        <p:nvSpPr>
          <p:cNvPr id="30" name="مربع نص 29"/>
          <p:cNvSpPr txBox="1"/>
          <p:nvPr/>
        </p:nvSpPr>
        <p:spPr>
          <a:xfrm>
            <a:off x="392877" y="5500702"/>
            <a:ext cx="8358246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سنعتبر خلال دراستنا عندما تكون الحمولة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أومية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تحريضية أن </a:t>
            </a:r>
            <a:r>
              <a:rPr lang="en-US" sz="28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كافية بحيث يكون تيار الحمولة مرشح بشكل مثالي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18125" y="3327400"/>
          <a:ext cx="15192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7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327400"/>
                        <a:ext cx="15192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792663" y="3929066"/>
          <a:ext cx="25685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8" name="Equation" r:id="rId6" imgW="1091880" imgH="228600" progId="Equation.DSMT4">
                  <p:embed/>
                </p:oleObj>
              </mc:Choice>
              <mc:Fallback>
                <p:oleObj name="Equation" r:id="rId6" imgW="1091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929066"/>
                        <a:ext cx="25685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987925" y="4959350"/>
          <a:ext cx="2179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9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4959350"/>
                        <a:ext cx="2179638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360863" y="5819775"/>
          <a:ext cx="3432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0" name="Equation" r:id="rId12" imgW="1460160" imgH="228600" progId="Equation.DSMT4">
                  <p:embed/>
                </p:oleObj>
              </mc:Choice>
              <mc:Fallback>
                <p:oleObj name="Equation" r:id="rId12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819775"/>
                        <a:ext cx="34321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منظمات الجهد المستمر &amp;#x0D;&amp;#x0A;مقطعات الجهد المستمر&amp;#x0D;&amp;#x0A;DC Voltage Regulators&amp;#x0D;&amp;#x0A;DC Choppers&amp;quot;&quot;/&gt;&lt;property id=&quot;20307&quot; value=&quot;344&quot;/&gt;&lt;/object&gt;&lt;object type=&quot;3&quot; unique_id=&quot;10005&quot;&gt;&lt;property id=&quot;20148&quot; value=&quot;5&quot;/&gt;&lt;property id=&quot;20300&quot; value=&quot;Slide 2&quot;/&gt;&lt;property id=&quot;20307&quot; value=&quot;260&quot;/&gt;&lt;/object&gt;&lt;object type=&quot;3&quot; unique_id=&quot;10006&quot;&gt;&lt;property id=&quot;20148&quot; value=&quot;5&quot;/&gt;&lt;property id=&quot;20300&quot; value=&quot;Slide 3&quot;/&gt;&lt;property id=&quot;20307&quot; value=&quot;321&quot;/&gt;&lt;/object&gt;&lt;object type=&quot;3&quot; unique_id=&quot;10007&quot;&gt;&lt;property id=&quot;20148&quot; value=&quot;5&quot;/&gt;&lt;property id=&quot;20300&quot; value=&quot;Slide 4&quot;/&gt;&lt;property id=&quot;20307&quot; value=&quot;345&quot;/&gt;&lt;/object&gt;&lt;object type=&quot;3&quot; unique_id=&quot;10008&quot;&gt;&lt;property id=&quot;20148&quot; value=&quot;5&quot;/&gt;&lt;property id=&quot;20300&quot; value=&quot;Slide 5&quot;/&gt;&lt;property id=&quot;20307&quot; value=&quot;322&quot;/&gt;&lt;/object&gt;&lt;object type=&quot;3&quot; unique_id=&quot;10009&quot;&gt;&lt;property id=&quot;20148&quot; value=&quot;5&quot;/&gt;&lt;property id=&quot;20300&quot; value=&quot;Slide 8&quot;/&gt;&lt;property id=&quot;20307&quot; value=&quot;383&quot;/&gt;&lt;/object&gt;&lt;object type=&quot;3&quot; unique_id=&quot;10010&quot;&gt;&lt;property id=&quot;20148&quot; value=&quot;5&quot;/&gt;&lt;property id=&quot;20300&quot; value=&quot;Slide 9&quot;/&gt;&lt;property id=&quot;20307&quot; value=&quot;384&quot;/&gt;&lt;/object&gt;&lt;object type=&quot;3&quot; unique_id=&quot;10011&quot;&gt;&lt;property id=&quot;20148&quot; value=&quot;5&quot;/&gt;&lt;property id=&quot;20300&quot; value=&quot;Slide 10&quot;/&gt;&lt;property id=&quot;20307&quot; value=&quot;320&quot;/&gt;&lt;/object&gt;&lt;object type=&quot;3&quot; unique_id=&quot;10012&quot;&gt;&lt;property id=&quot;20148&quot; value=&quot;5&quot;/&gt;&lt;property id=&quot;20300&quot; value=&quot;Slide 11&quot;/&gt;&lt;property id=&quot;20307&quot; value=&quot;346&quot;/&gt;&lt;/object&gt;&lt;object type=&quot;3&quot; unique_id=&quot;10013&quot;&gt;&lt;property id=&quot;20148&quot; value=&quot;5&quot;/&gt;&lt;property id=&quot;20300&quot; value=&quot;Slide 12&quot;/&gt;&lt;property id=&quot;20307&quot; value=&quot;323&quot;/&gt;&lt;/object&gt;&lt;object type=&quot;3&quot; unique_id=&quot;10014&quot;&gt;&lt;property id=&quot;20148&quot; value=&quot;5&quot;/&gt;&lt;property id=&quot;20300&quot; value=&quot;Slide 13&quot;/&gt;&lt;property id=&quot;20307&quot; value=&quot;347&quot;/&gt;&lt;/object&gt;&lt;object type=&quot;3&quot; unique_id=&quot;10015&quot;&gt;&lt;property id=&quot;20148&quot; value=&quot;5&quot;/&gt;&lt;property id=&quot;20300&quot; value=&quot;Slide 14&quot;/&gt;&lt;property id=&quot;20307&quot; value=&quot;348&quot;/&gt;&lt;/object&gt;&lt;object type=&quot;3&quot; unique_id=&quot;10016&quot;&gt;&lt;property id=&quot;20148&quot; value=&quot;5&quot;/&gt;&lt;property id=&quot;20300&quot; value=&quot;Slide 15&quot;/&gt;&lt;property id=&quot;20307&quot; value=&quot;376&quot;/&gt;&lt;/object&gt;&lt;object type=&quot;3&quot; unique_id=&quot;10017&quot;&gt;&lt;property id=&quot;20148&quot; value=&quot;5&quot;/&gt;&lt;property id=&quot;20300&quot; value=&quot;Slide 17&quot;/&gt;&lt;property id=&quot;20307&quot; value=&quot;385&quot;/&gt;&lt;/object&gt;&lt;object type=&quot;3&quot; unique_id=&quot;10018&quot;&gt;&lt;property id=&quot;20148&quot; value=&quot;5&quot;/&gt;&lt;property id=&quot;20300&quot; value=&quot;Slide 18&quot;/&gt;&lt;property id=&quot;20307&quot; value=&quot;331&quot;/&gt;&lt;/object&gt;&lt;object type=&quot;3&quot; unique_id=&quot;10019&quot;&gt;&lt;property id=&quot;20148&quot; value=&quot;5&quot;/&gt;&lt;property id=&quot;20300&quot; value=&quot;Slide 19&quot;/&gt;&lt;property id=&quot;20307&quot; value=&quot;351&quot;/&gt;&lt;/object&gt;&lt;object type=&quot;3&quot; unique_id=&quot;10020&quot;&gt;&lt;property id=&quot;20148&quot; value=&quot;5&quot;/&gt;&lt;property id=&quot;20300&quot; value=&quot;Slide 20&quot;/&gt;&lt;property id=&quot;20307&quot; value=&quot;332&quot;/&gt;&lt;/object&gt;&lt;object type=&quot;3&quot; unique_id=&quot;10021&quot;&gt;&lt;property id=&quot;20148&quot; value=&quot;5&quot;/&gt;&lt;property id=&quot;20300&quot; value=&quot;Slide 21&quot;/&gt;&lt;property id=&quot;20307&quot; value=&quot;349&quot;/&gt;&lt;/object&gt;&lt;object type=&quot;3&quot; unique_id=&quot;10022&quot;&gt;&lt;property id=&quot;20148&quot; value=&quot;5&quot;/&gt;&lt;property id=&quot;20300&quot; value=&quot;Slide 22&quot;/&gt;&lt;property id=&quot;20307&quot; value=&quot;342&quot;/&gt;&lt;/object&gt;&lt;object type=&quot;3&quot; unique_id=&quot;10023&quot;&gt;&lt;property id=&quot;20148&quot; value=&quot;5&quot;/&gt;&lt;property id=&quot;20300&quot; value=&quot;Slide 23&quot;/&gt;&lt;property id=&quot;20307&quot; value=&quot;386&quot;/&gt;&lt;/object&gt;&lt;object type=&quot;3&quot; unique_id=&quot;10024&quot;&gt;&lt;property id=&quot;20148&quot; value=&quot;5&quot;/&gt;&lt;property id=&quot;20300&quot; value=&quot;Slide 24&quot;/&gt;&lt;property id=&quot;20307&quot; value=&quot;387&quot;/&gt;&lt;/object&gt;&lt;object type=&quot;3&quot; unique_id=&quot;10025&quot;&gt;&lt;property id=&quot;20148&quot; value=&quot;5&quot;/&gt;&lt;property id=&quot;20300&quot; value=&quot;Slide 25&quot;/&gt;&lt;property id=&quot;20307&quot; value=&quot;388&quot;/&gt;&lt;/object&gt;&lt;object type=&quot;3&quot; unique_id=&quot;10026&quot;&gt;&lt;property id=&quot;20148&quot; value=&quot;5&quot;/&gt;&lt;property id=&quot;20300&quot; value=&quot;Slide 26&quot;/&gt;&lt;property id=&quot;20307&quot; value=&quot;389&quot;/&gt;&lt;/object&gt;&lt;object type=&quot;3&quot; unique_id=&quot;10027&quot;&gt;&lt;property id=&quot;20148&quot; value=&quot;5&quot;/&gt;&lt;property id=&quot;20300&quot; value=&quot;Slide 27&quot;/&gt;&lt;property id=&quot;20307&quot; value=&quot;390&quot;/&gt;&lt;/object&gt;&lt;object type=&quot;3&quot; unique_id=&quot;10028&quot;&gt;&lt;property id=&quot;20148&quot; value=&quot;5&quot;/&gt;&lt;property id=&quot;20300&quot; value=&quot;Slide 28&quot;/&gt;&lt;property id=&quot;20307&quot; value=&quot;391&quot;/&gt;&lt;/object&gt;&lt;object type=&quot;3&quot; unique_id=&quot;10029&quot;&gt;&lt;property id=&quot;20148&quot; value=&quot;5&quot;/&gt;&lt;property id=&quot;20300&quot; value=&quot;Slide 29&quot;/&gt;&lt;property id=&quot;20307&quot; value=&quot;392&quot;/&gt;&lt;/object&gt;&lt;object type=&quot;3&quot; unique_id=&quot;10030&quot;&gt;&lt;property id=&quot;20148&quot; value=&quot;5&quot;/&gt;&lt;property id=&quot;20300&quot; value=&quot;Slide 30&quot;/&gt;&lt;property id=&quot;20307&quot; value=&quot;393&quot;/&gt;&lt;/object&gt;&lt;object type=&quot;3&quot; unique_id=&quot;10031&quot;&gt;&lt;property id=&quot;20148&quot; value=&quot;5&quot;/&gt;&lt;property id=&quot;20300&quot; value=&quot;Slide 32&quot;/&gt;&lt;property id=&quot;20307&quot; value=&quot;335&quot;/&gt;&lt;/object&gt;&lt;object type=&quot;3&quot; unique_id=&quot;10032&quot;&gt;&lt;property id=&quot;20148&quot; value=&quot;5&quot;/&gt;&lt;property id=&quot;20300&quot; value=&quot;Slide 33&quot;/&gt;&lt;property id=&quot;20307&quot; value=&quot;350&quot;/&gt;&lt;/object&gt;&lt;object type=&quot;3&quot; unique_id=&quot;10033&quot;&gt;&lt;property id=&quot;20148&quot; value=&quot;5&quot;/&gt;&lt;property id=&quot;20300&quot; value=&quot;Slide 34&quot;/&gt;&lt;property id=&quot;20307&quot; value=&quot;343&quot;/&gt;&lt;/object&gt;&lt;object type=&quot;3&quot; unique_id=&quot;10034&quot;&gt;&lt;property id=&quot;20148&quot; value=&quot;5&quot;/&gt;&lt;property id=&quot;20300&quot; value=&quot;Slide 35&quot;/&gt;&lt;property id=&quot;20307&quot; value=&quot;341&quot;/&gt;&lt;/object&gt;&lt;object type=&quot;3&quot; unique_id=&quot;10035&quot;&gt;&lt;property id=&quot;20148&quot; value=&quot;5&quot;/&gt;&lt;property id=&quot;20300&quot; value=&quot;Slide 37&quot;/&gt;&lt;property id=&quot;20307&quot; value=&quot;377&quot;/&gt;&lt;/object&gt;&lt;object type=&quot;3&quot; unique_id=&quot;10036&quot;&gt;&lt;property id=&quot;20148&quot; value=&quot;5&quot;/&gt;&lt;property id=&quot;20300&quot; value=&quot;Slide 38&quot;/&gt;&lt;property id=&quot;20307&quot; value=&quot;379&quot;/&gt;&lt;/object&gt;&lt;object type=&quot;3&quot; unique_id=&quot;10038&quot;&gt;&lt;property id=&quot;20148&quot; value=&quot;5&quot;/&gt;&lt;property id=&quot;20300&quot; value=&quot;Slide 39&quot;/&gt;&lt;property id=&quot;20307&quot; value=&quot;381&quot;/&gt;&lt;/object&gt;&lt;object type=&quot;3&quot; unique_id=&quot;10039&quot;&gt;&lt;property id=&quot;20148&quot; value=&quot;5&quot;/&gt;&lt;property id=&quot;20300&quot; value=&quot;Slide 40&quot;/&gt;&lt;property id=&quot;20307&quot; value=&quot;378&quot;/&gt;&lt;/object&gt;&lt;object type=&quot;3&quot; unique_id=&quot;10040&quot;&gt;&lt;property id=&quot;20148&quot; value=&quot;5&quot;/&gt;&lt;property id=&quot;20300&quot; value=&quot;Slide 41&quot;/&gt;&lt;property id=&quot;20307&quot; value=&quot;354&quot;/&gt;&lt;/object&gt;&lt;object type=&quot;3&quot; unique_id=&quot;10041&quot;&gt;&lt;property id=&quot;20148&quot; value=&quot;5&quot;/&gt;&lt;property id=&quot;20300&quot; value=&quot;Slide 42&quot;/&gt;&lt;property id=&quot;20307&quot; value=&quot;355&quot;/&gt;&lt;/object&gt;&lt;object type=&quot;3&quot; unique_id=&quot;10042&quot;&gt;&lt;property id=&quot;20148&quot; value=&quot;5&quot;/&gt;&lt;property id=&quot;20300&quot; value=&quot;Slide 43&quot;/&gt;&lt;property id=&quot;20307&quot; value=&quot;356&quot;/&gt;&lt;/object&gt;&lt;object type=&quot;3&quot; unique_id=&quot;10043&quot;&gt;&lt;property id=&quot;20148&quot; value=&quot;5&quot;/&gt;&lt;property id=&quot;20300&quot; value=&quot;Slide 44&quot;/&gt;&lt;property id=&quot;20307&quot; value=&quot;357&quot;/&gt;&lt;/object&gt;&lt;object type=&quot;3&quot; unique_id=&quot;10044&quot;&gt;&lt;property id=&quot;20148&quot; value=&quot;5&quot;/&gt;&lt;property id=&quot;20300&quot; value=&quot;Slide 45&quot;/&gt;&lt;property id=&quot;20307&quot; value=&quot;358&quot;/&gt;&lt;/object&gt;&lt;object type=&quot;3&quot; unique_id=&quot;10045&quot;&gt;&lt;property id=&quot;20148&quot; value=&quot;5&quot;/&gt;&lt;property id=&quot;20300&quot; value=&quot;Slide 46&quot;/&gt;&lt;property id=&quot;20307&quot; value=&quot;359&quot;/&gt;&lt;/object&gt;&lt;object type=&quot;3&quot; unique_id=&quot;10046&quot;&gt;&lt;property id=&quot;20148&quot; value=&quot;5&quot;/&gt;&lt;property id=&quot;20300&quot; value=&quot;Slide 47&quot;/&gt;&lt;property id=&quot;20307&quot; value=&quot;360&quot;/&gt;&lt;/object&gt;&lt;object type=&quot;3&quot; unique_id=&quot;10047&quot;&gt;&lt;property id=&quot;20148&quot; value=&quot;5&quot;/&gt;&lt;property id=&quot;20300&quot; value=&quot;Slide 48&quot;/&gt;&lt;property id=&quot;20307&quot; value=&quot;361&quot;/&gt;&lt;/object&gt;&lt;object type=&quot;3&quot; unique_id=&quot;10048&quot;&gt;&lt;property id=&quot;20148&quot; value=&quot;5&quot;/&gt;&lt;property id=&quot;20300&quot; value=&quot;Slide 49&quot;/&gt;&lt;property id=&quot;20307&quot; value=&quot;362&quot;/&gt;&lt;/object&gt;&lt;object type=&quot;3&quot; unique_id=&quot;10049&quot;&gt;&lt;property id=&quot;20148&quot; value=&quot;5&quot;/&gt;&lt;property id=&quot;20300&quot; value=&quot;Slide 50&quot;/&gt;&lt;property id=&quot;20307&quot; value=&quot;363&quot;/&gt;&lt;/object&gt;&lt;object type=&quot;3&quot; unique_id=&quot;10050&quot;&gt;&lt;property id=&quot;20148&quot; value=&quot;5&quot;/&gt;&lt;property id=&quot;20300&quot; value=&quot;Slide 51&quot;/&gt;&lt;property id=&quot;20307&quot; value=&quot;364&quot;/&gt;&lt;/object&gt;&lt;object type=&quot;3&quot; unique_id=&quot;10051&quot;&gt;&lt;property id=&quot;20148&quot; value=&quot;5&quot;/&gt;&lt;property id=&quot;20300&quot; value=&quot;Slide 52&quot;/&gt;&lt;property id=&quot;20307&quot; value=&quot;382&quot;/&gt;&lt;/object&gt;&lt;object type=&quot;3&quot; unique_id=&quot;10052&quot;&gt;&lt;property id=&quot;20148&quot; value=&quot;5&quot;/&gt;&lt;property id=&quot;20300&quot; value=&quot;Slide 53&quot;/&gt;&lt;property id=&quot;20307&quot; value=&quot;365&quot;/&gt;&lt;/object&gt;&lt;object type=&quot;3&quot; unique_id=&quot;10053&quot;&gt;&lt;property id=&quot;20148&quot; value=&quot;5&quot;/&gt;&lt;property id=&quot;20300&quot; value=&quot;Slide 54&quot;/&gt;&lt;property id=&quot;20307&quot; value=&quot;366&quot;/&gt;&lt;/object&gt;&lt;object type=&quot;3&quot; unique_id=&quot;10054&quot;&gt;&lt;property id=&quot;20148&quot; value=&quot;5&quot;/&gt;&lt;property id=&quot;20300&quot; value=&quot;Slide 55&quot;/&gt;&lt;property id=&quot;20307&quot; value=&quot;367&quot;/&gt;&lt;/object&gt;&lt;object type=&quot;3&quot; unique_id=&quot;10055&quot;&gt;&lt;property id=&quot;20148&quot; value=&quot;5&quot;/&gt;&lt;property id=&quot;20300&quot; value=&quot;Slide 56&quot;/&gt;&lt;property id=&quot;20307&quot; value=&quot;368&quot;/&gt;&lt;/object&gt;&lt;object type=&quot;3&quot; unique_id=&quot;10056&quot;&gt;&lt;property id=&quot;20148&quot; value=&quot;5&quot;/&gt;&lt;property id=&quot;20300&quot; value=&quot;Slide 57&quot;/&gt;&lt;property id=&quot;20307&quot; value=&quot;369&quot;/&gt;&lt;/object&gt;&lt;object type=&quot;3&quot; unique_id=&quot;10057&quot;&gt;&lt;property id=&quot;20148&quot; value=&quot;5&quot;/&gt;&lt;property id=&quot;20300&quot; value=&quot;Slide 58&quot;/&gt;&lt;property id=&quot;20307&quot; value=&quot;370&quot;/&gt;&lt;/object&gt;&lt;object type=&quot;3&quot; unique_id=&quot;10058&quot;&gt;&lt;property id=&quot;20148&quot; value=&quot;5&quot;/&gt;&lt;property id=&quot;20300&quot; value=&quot;Slide 59&quot;/&gt;&lt;property id=&quot;20307&quot; value=&quot;371&quot;/&gt;&lt;/object&gt;&lt;object type=&quot;3&quot; unique_id=&quot;10059&quot;&gt;&lt;property id=&quot;20148&quot; value=&quot;5&quot;/&gt;&lt;property id=&quot;20300&quot; value=&quot;Slide 60&quot;/&gt;&lt;property id=&quot;20307&quot; value=&quot;372&quot;/&gt;&lt;/object&gt;&lt;object type=&quot;3&quot; unique_id=&quot;10060&quot;&gt;&lt;property id=&quot;20148&quot; value=&quot;5&quot;/&gt;&lt;property id=&quot;20300&quot; value=&quot;Slide 61&quot;/&gt;&lt;property id=&quot;20307&quot; value=&quot;373&quot;/&gt;&lt;/object&gt;&lt;object type=&quot;3&quot; unique_id=&quot;10061&quot;&gt;&lt;property id=&quot;20148&quot; value=&quot;5&quot;/&gt;&lt;property id=&quot;20300&quot; value=&quot;Slide 62&quot;/&gt;&lt;property id=&quot;20307&quot; value=&quot;375&quot;/&gt;&lt;/object&gt;&lt;object type=&quot;3&quot; unique_id=&quot;10542&quot;&gt;&lt;property id=&quot;20148&quot; value=&quot;5&quot;/&gt;&lt;property id=&quot;20300&quot; value=&quot;Slide 31&quot;/&gt;&lt;property id=&quot;20307&quot; value=&quot;394&quot;/&gt;&lt;/object&gt;&lt;object type=&quot;3&quot; unique_id=&quot;10543&quot;&gt;&lt;property id=&quot;20148&quot; value=&quot;5&quot;/&gt;&lt;property id=&quot;20300&quot; value=&quot;Slide 6&quot;/&gt;&lt;property id=&quot;20307&quot; value=&quot;395&quot;/&gt;&lt;/object&gt;&lt;object type=&quot;3&quot; unique_id=&quot;10544&quot;&gt;&lt;property id=&quot;20148&quot; value=&quot;5&quot;/&gt;&lt;property id=&quot;20300&quot; value=&quot;Slide 7&quot;/&gt;&lt;property id=&quot;20307&quot; value=&quot;396&quot;/&gt;&lt;/object&gt;&lt;object type=&quot;3&quot; unique_id=&quot;10545&quot;&gt;&lt;property id=&quot;20148&quot; value=&quot;5&quot;/&gt;&lt;property id=&quot;20300&quot; value=&quot;Slide 16&quot;/&gt;&lt;property id=&quot;20307&quot; value=&quot;397&quot;/&gt;&lt;/object&gt;&lt;object type=&quot;3&quot; unique_id=&quot;10546&quot;&gt;&lt;property id=&quot;20148&quot; value=&quot;5&quot;/&gt;&lt;property id=&quot;20300&quot; value=&quot;Slide 36&quot;/&gt;&lt;property id=&quot;20307&quot; value=&quot;39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16940</TotalTime>
  <Words>2540</Words>
  <Application>Microsoft Office PowerPoint</Application>
  <PresentationFormat>On-screen Show (4:3)</PresentationFormat>
  <Paragraphs>426</Paragraphs>
  <Slides>64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Courier New</vt:lpstr>
      <vt:lpstr>Simplified Arabic</vt:lpstr>
      <vt:lpstr>Times New Roman</vt:lpstr>
      <vt:lpstr>Verdana</vt:lpstr>
      <vt:lpstr>Wingdings 2</vt:lpstr>
      <vt:lpstr>واجهة</vt:lpstr>
      <vt:lpstr>Equation</vt:lpstr>
      <vt:lpstr>منظمات الجهد المستمر  مقطعات الجهد المستمر DC Voltage Regulators DC Choppers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670</cp:revision>
  <dcterms:created xsi:type="dcterms:W3CDTF">2007-07-19T15:41:10Z</dcterms:created>
  <dcterms:modified xsi:type="dcterms:W3CDTF">2019-03-07T09:46:46Z</dcterms:modified>
</cp:coreProperties>
</file>